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6304" y="1816607"/>
            <a:ext cx="12042648" cy="123748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24199" y="2414015"/>
            <a:ext cx="3779520" cy="123748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72200" y="2414015"/>
            <a:ext cx="923544" cy="123748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64224" y="2414015"/>
            <a:ext cx="2548128" cy="1237487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80832" y="2414015"/>
            <a:ext cx="926592" cy="12374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8631" y="1958341"/>
            <a:ext cx="11234737" cy="1293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DEC9A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691C3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691C3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691C3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189355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331197" y="302399"/>
            <a:ext cx="2304986" cy="4967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3668" y="228601"/>
            <a:ext cx="11544663" cy="467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691C3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5078" y="2234297"/>
            <a:ext cx="7875270" cy="3806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55450" y="6669712"/>
            <a:ext cx="1536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48798" y="685800"/>
            <a:ext cx="11234737" cy="129349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992120" marR="5080" indent="-2980055">
              <a:lnSpc>
                <a:spcPts val="4700"/>
              </a:lnSpc>
              <a:spcBef>
                <a:spcPts val="740"/>
              </a:spcBef>
            </a:pPr>
            <a:r>
              <a:rPr lang="en-US" spc="220" dirty="0" smtClean="0"/>
              <a:t>PACKAGE AGAINST INFLATION AND FAMINE </a:t>
            </a:r>
            <a:r>
              <a:rPr spc="-80" dirty="0" smtClean="0"/>
              <a:t>(PACIC</a:t>
            </a:r>
            <a:r>
              <a:rPr spc="-80" dirty="0"/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86201" y="3464087"/>
            <a:ext cx="3763008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419" sz="2400" spc="55" dirty="0" smtClean="0">
                <a:solidFill>
                  <a:srgbClr val="FFFFFF"/>
                </a:solidFill>
                <a:latin typeface="Verdana"/>
                <a:cs typeface="Verdana"/>
              </a:rPr>
              <a:t>MAY 4, 2022</a:t>
            </a:r>
            <a:endParaRPr lang="tr-TR" sz="2400" spc="55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tr-TR" sz="2400" spc="55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tr-TR" sz="2400" spc="55" dirty="0" smtClean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lang="tr-TR" sz="2400" i="1" spc="55" dirty="0" err="1" smtClean="0">
                <a:solidFill>
                  <a:srgbClr val="FFFFFF"/>
                </a:solidFill>
                <a:latin typeface="Verdana"/>
                <a:cs typeface="Verdana"/>
              </a:rPr>
              <a:t>Unofficial</a:t>
            </a:r>
            <a:r>
              <a:rPr lang="tr-TR" sz="2400" i="1" spc="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tr-TR" sz="2400" i="1" spc="55" dirty="0" err="1" smtClean="0">
                <a:solidFill>
                  <a:srgbClr val="FFFFFF"/>
                </a:solidFill>
                <a:latin typeface="Verdana"/>
                <a:cs typeface="Verdana"/>
              </a:rPr>
              <a:t>Translation</a:t>
            </a:r>
            <a:r>
              <a:rPr lang="tr-TR" sz="2400" spc="55" dirty="0" smtClean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endParaRPr sz="2400" dirty="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599" y="5731200"/>
            <a:ext cx="3725570" cy="8028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3599" y="5731200"/>
            <a:ext cx="3725570" cy="802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397" y="1482427"/>
            <a:ext cx="9034145" cy="1649095"/>
            <a:chOff x="533397" y="1482427"/>
            <a:chExt cx="9034145" cy="1649095"/>
          </a:xfrm>
        </p:grpSpPr>
        <p:sp>
          <p:nvSpPr>
            <p:cNvPr id="3" name="object 3"/>
            <p:cNvSpPr/>
            <p:nvPr/>
          </p:nvSpPr>
          <p:spPr>
            <a:xfrm>
              <a:off x="533397" y="1482427"/>
              <a:ext cx="9034145" cy="539115"/>
            </a:xfrm>
            <a:custGeom>
              <a:avLst/>
              <a:gdLst/>
              <a:ahLst/>
              <a:cxnLst/>
              <a:rect l="l" t="t" r="r" b="b"/>
              <a:pathLst>
                <a:path w="9034145" h="539114">
                  <a:moveTo>
                    <a:pt x="9033624" y="0"/>
                  </a:moveTo>
                  <a:lnTo>
                    <a:pt x="0" y="0"/>
                  </a:lnTo>
                  <a:lnTo>
                    <a:pt x="0" y="538942"/>
                  </a:lnTo>
                  <a:lnTo>
                    <a:pt x="9033624" y="538942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9F2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87" y="2021369"/>
              <a:ext cx="9034145" cy="1109980"/>
            </a:xfrm>
            <a:custGeom>
              <a:avLst/>
              <a:gdLst/>
              <a:ahLst/>
              <a:cxnLst/>
              <a:rect l="l" t="t" r="r" b="b"/>
              <a:pathLst>
                <a:path w="9034145" h="1109980">
                  <a:moveTo>
                    <a:pt x="9033637" y="0"/>
                  </a:moveTo>
                  <a:lnTo>
                    <a:pt x="707593" y="0"/>
                  </a:lnTo>
                  <a:lnTo>
                    <a:pt x="0" y="0"/>
                  </a:lnTo>
                  <a:lnTo>
                    <a:pt x="0" y="1109586"/>
                  </a:lnTo>
                  <a:lnTo>
                    <a:pt x="707593" y="1109586"/>
                  </a:lnTo>
                  <a:lnTo>
                    <a:pt x="9033637" y="1109586"/>
                  </a:lnTo>
                  <a:lnTo>
                    <a:pt x="9033637" y="0"/>
                  </a:lnTo>
                  <a:close/>
                </a:path>
              </a:pathLst>
            </a:custGeom>
            <a:solidFill>
              <a:srgbClr val="E1D2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33387" y="4075848"/>
            <a:ext cx="9034145" cy="982980"/>
          </a:xfrm>
          <a:custGeom>
            <a:avLst/>
            <a:gdLst/>
            <a:ahLst/>
            <a:cxnLst/>
            <a:rect l="l" t="t" r="r" b="b"/>
            <a:pathLst>
              <a:path w="9034145" h="982979">
                <a:moveTo>
                  <a:pt x="9033637" y="0"/>
                </a:moveTo>
                <a:lnTo>
                  <a:pt x="707593" y="0"/>
                </a:lnTo>
                <a:lnTo>
                  <a:pt x="0" y="0"/>
                </a:lnTo>
                <a:lnTo>
                  <a:pt x="0" y="982764"/>
                </a:lnTo>
                <a:lnTo>
                  <a:pt x="707593" y="982764"/>
                </a:lnTo>
                <a:lnTo>
                  <a:pt x="9033637" y="982764"/>
                </a:lnTo>
                <a:lnTo>
                  <a:pt x="9033637" y="0"/>
                </a:lnTo>
                <a:close/>
              </a:path>
            </a:pathLst>
          </a:custGeom>
          <a:solidFill>
            <a:srgbClr val="E1D2B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527047" y="1476070"/>
            <a:ext cx="9046845" cy="551815"/>
            <a:chOff x="527047" y="1476070"/>
            <a:chExt cx="9046845" cy="551815"/>
          </a:xfrm>
        </p:grpSpPr>
        <p:sp>
          <p:nvSpPr>
            <p:cNvPr id="7" name="object 7"/>
            <p:cNvSpPr/>
            <p:nvPr/>
          </p:nvSpPr>
          <p:spPr>
            <a:xfrm>
              <a:off x="527047" y="2015012"/>
              <a:ext cx="9046845" cy="12700"/>
            </a:xfrm>
            <a:custGeom>
              <a:avLst/>
              <a:gdLst/>
              <a:ahLst/>
              <a:cxnLst/>
              <a:rect l="l" t="t" r="r" b="b"/>
              <a:pathLst>
                <a:path w="9046845" h="12700">
                  <a:moveTo>
                    <a:pt x="0" y="0"/>
                  </a:moveTo>
                  <a:lnTo>
                    <a:pt x="9046335" y="0"/>
                  </a:lnTo>
                  <a:lnTo>
                    <a:pt x="9046335" y="12700"/>
                  </a:lnTo>
                  <a:lnTo>
                    <a:pt x="0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3397" y="1476070"/>
              <a:ext cx="9034145" cy="551815"/>
            </a:xfrm>
            <a:custGeom>
              <a:avLst/>
              <a:gdLst/>
              <a:ahLst/>
              <a:cxnLst/>
              <a:rect l="l" t="t" r="r" b="b"/>
              <a:pathLst>
                <a:path w="9034145" h="551814">
                  <a:moveTo>
                    <a:pt x="0" y="0"/>
                  </a:moveTo>
                  <a:lnTo>
                    <a:pt x="0" y="551642"/>
                  </a:lnTo>
                </a:path>
                <a:path w="9034145" h="551814">
                  <a:moveTo>
                    <a:pt x="9033635" y="0"/>
                  </a:moveTo>
                  <a:lnTo>
                    <a:pt x="9033635" y="55164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3397" y="1482420"/>
            <a:ext cx="9034145" cy="479618"/>
          </a:xfrm>
          <a:prstGeom prst="rect">
            <a:avLst/>
          </a:prstGeom>
          <a:solidFill>
            <a:srgbClr val="9F2241"/>
          </a:solidFill>
          <a:ln w="12700">
            <a:solidFill>
              <a:srgbClr val="FFFF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lang="en-US" sz="2800" b="1" spc="100" dirty="0" smtClean="0">
                <a:solidFill>
                  <a:srgbClr val="FFFFFF"/>
                </a:solidFill>
                <a:latin typeface="Tahoma"/>
                <a:cs typeface="Tahoma"/>
              </a:rPr>
              <a:t>Production Measurements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2824" y="2077167"/>
            <a:ext cx="9041829" cy="10002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4195">
              <a:lnSpc>
                <a:spcPts val="2115"/>
              </a:lnSpc>
              <a:spcBef>
                <a:spcPts val="100"/>
              </a:spcBef>
            </a:pPr>
            <a:r>
              <a:rPr lang="es-419" sz="2400" b="1" spc="55" dirty="0" smtClean="0">
                <a:latin typeface="Tahoma"/>
                <a:cs typeface="Tahoma"/>
              </a:rPr>
              <a:t>Sta</a:t>
            </a:r>
            <a:r>
              <a:rPr lang="en-US" sz="2400" b="1" spc="55" dirty="0" err="1" smtClean="0">
                <a:latin typeface="Tahoma"/>
                <a:cs typeface="Tahoma"/>
              </a:rPr>
              <a:t>bilization</a:t>
            </a:r>
            <a:r>
              <a:rPr lang="en-US" sz="2400" b="1" spc="55" dirty="0" smtClean="0">
                <a:latin typeface="Tahoma"/>
                <a:cs typeface="Tahoma"/>
              </a:rPr>
              <a:t> of the price of gasoline and diesel</a:t>
            </a:r>
            <a:r>
              <a:rPr sz="2400" b="1" spc="30" dirty="0" smtClean="0">
                <a:latin typeface="Tahoma"/>
                <a:cs typeface="Tahoma"/>
              </a:rPr>
              <a:t>,</a:t>
            </a:r>
            <a:endParaRPr sz="2400" dirty="0" smtClean="0">
              <a:latin typeface="Tahoma"/>
              <a:cs typeface="Tahoma"/>
            </a:endParaRPr>
          </a:p>
          <a:p>
            <a:pPr>
              <a:lnSpc>
                <a:spcPts val="3854"/>
              </a:lnSpc>
              <a:tabLst>
                <a:tab pos="544195" algn="l"/>
              </a:tabLst>
            </a:pPr>
            <a:r>
              <a:rPr sz="4000" b="1" spc="-980" dirty="0" smtClean="0">
                <a:solidFill>
                  <a:srgbClr val="9F2241"/>
                </a:solidFill>
                <a:latin typeface="Tahoma"/>
                <a:cs typeface="Tahoma"/>
              </a:rPr>
              <a:t>1	</a:t>
            </a:r>
            <a:r>
              <a:rPr lang="en-US" sz="2400" b="1" spc="55" dirty="0" smtClean="0">
                <a:latin typeface="Tahoma"/>
                <a:cs typeface="Tahoma"/>
              </a:rPr>
              <a:t>reference </a:t>
            </a:r>
            <a:r>
              <a:rPr lang="en-US" sz="2400" b="1" spc="55" dirty="0">
                <a:latin typeface="Tahoma"/>
                <a:cs typeface="Tahoma"/>
              </a:rPr>
              <a:t>prices of LP gas and electricity</a:t>
            </a:r>
            <a:endParaRPr sz="2400" b="1" spc="55" dirty="0">
              <a:latin typeface="Tahoma"/>
              <a:cs typeface="Tahoma"/>
            </a:endParaRPr>
          </a:p>
          <a:p>
            <a:pPr marL="544195">
              <a:lnSpc>
                <a:spcPts val="1739"/>
              </a:lnSpc>
            </a:pPr>
            <a:r>
              <a:rPr lang="en-US" sz="1500" spc="10" dirty="0" smtClean="0">
                <a:latin typeface="Verdana"/>
                <a:cs typeface="Verdana"/>
              </a:rPr>
              <a:t>It represents an effort of the Federal Government of 330 thousand million pesos.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4471" y="3261866"/>
            <a:ext cx="3251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90" dirty="0">
                <a:solidFill>
                  <a:srgbClr val="9F2241"/>
                </a:solidFill>
                <a:latin typeface="Tahoma"/>
                <a:cs typeface="Tahoma"/>
              </a:rPr>
              <a:t>2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96274" y="3256423"/>
            <a:ext cx="7919720" cy="6386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419" sz="2400" b="1" spc="70" dirty="0" smtClean="0">
                <a:latin typeface="Tahoma"/>
                <a:cs typeface="Tahoma"/>
              </a:rPr>
              <a:t>Grain production increase</a:t>
            </a:r>
            <a:endParaRPr sz="2400" dirty="0">
              <a:latin typeface="Tahoma"/>
              <a:cs typeface="Tahoma"/>
            </a:endParaRPr>
          </a:p>
          <a:p>
            <a:pPr marL="12700" marR="5080">
              <a:lnSpc>
                <a:spcPts val="1900"/>
              </a:lnSpc>
              <a:spcBef>
                <a:spcPts val="110"/>
              </a:spcBef>
            </a:pPr>
            <a:r>
              <a:rPr lang="en-US" sz="1500" spc="15" dirty="0" smtClean="0">
                <a:latin typeface="Verdana"/>
                <a:cs typeface="Verdana"/>
              </a:rPr>
              <a:t>Sum of efforts of the “Sowing Life” and “Production for Wellbeing” Programs.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7171" y="4225034"/>
            <a:ext cx="3136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180" dirty="0">
                <a:solidFill>
                  <a:srgbClr val="9F2241"/>
                </a:solidFill>
                <a:latin typeface="Tahoma"/>
                <a:cs typeface="Tahoma"/>
              </a:rPr>
              <a:t>3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32420" y="4114292"/>
            <a:ext cx="8040180" cy="8694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s-419" sz="2400" b="1" spc="35" dirty="0" smtClean="0">
                <a:latin typeface="Tahoma"/>
                <a:cs typeface="Tahoma"/>
              </a:rPr>
              <a:t>Provide fertilizers</a:t>
            </a:r>
            <a:endParaRPr sz="2400" dirty="0">
              <a:latin typeface="Tahoma"/>
              <a:cs typeface="Tahoma"/>
            </a:endParaRPr>
          </a:p>
          <a:p>
            <a:pPr marL="285115" indent="-285115">
              <a:lnSpc>
                <a:spcPts val="1910"/>
              </a:lnSpc>
              <a:spcBef>
                <a:spcPts val="30"/>
              </a:spcBef>
              <a:buFont typeface="Arial MT"/>
              <a:buChar char="•"/>
              <a:tabLst>
                <a:tab pos="285115" algn="l"/>
                <a:tab pos="285750" algn="l"/>
              </a:tabLst>
            </a:pPr>
            <a:r>
              <a:rPr lang="en-US" sz="1500" spc="40" dirty="0" smtClean="0">
                <a:latin typeface="Verdana"/>
                <a:cs typeface="Verdana"/>
              </a:rPr>
              <a:t>Fertilizers Program for Wellbeing, is expanded from 5 to 9 states.</a:t>
            </a:r>
          </a:p>
          <a:p>
            <a:pPr marL="285115" indent="-285115">
              <a:lnSpc>
                <a:spcPts val="1910"/>
              </a:lnSpc>
              <a:spcBef>
                <a:spcPts val="30"/>
              </a:spcBef>
              <a:buFont typeface="Arial MT"/>
              <a:buChar char="•"/>
              <a:tabLst>
                <a:tab pos="285115" algn="l"/>
                <a:tab pos="285750" algn="l"/>
              </a:tabLst>
            </a:pPr>
            <a:r>
              <a:rPr lang="en-US" sz="1500" spc="80" dirty="0" smtClean="0">
                <a:latin typeface="Verdana"/>
                <a:cs typeface="Verdana"/>
              </a:rPr>
              <a:t>Emerging Program for the production of organic fertilizers.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9865" y="5398515"/>
            <a:ext cx="3759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204" dirty="0">
                <a:solidFill>
                  <a:srgbClr val="9F2241"/>
                </a:solidFill>
                <a:latin typeface="Tahoma"/>
                <a:cs typeface="Tahoma"/>
              </a:rPr>
              <a:t>4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9720" y="5104891"/>
            <a:ext cx="8139430" cy="100194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</a:pPr>
            <a:r>
              <a:rPr lang="en-US" sz="2400" b="1" spc="90" dirty="0" smtClean="0">
                <a:latin typeface="Tahoma"/>
                <a:cs typeface="Tahoma"/>
              </a:rPr>
              <a:t>Elimination of compensatory quota of ammonium sulfate</a:t>
            </a:r>
            <a:endParaRPr sz="2400" dirty="0">
              <a:latin typeface="Tahoma"/>
              <a:cs typeface="Tahoma"/>
            </a:endParaRPr>
          </a:p>
          <a:p>
            <a:pPr marL="12700" marR="15240">
              <a:lnSpc>
                <a:spcPct val="100000"/>
              </a:lnSpc>
              <a:spcBef>
                <a:spcPts val="10"/>
              </a:spcBef>
            </a:pPr>
            <a:r>
              <a:rPr lang="en-US" sz="1500" spc="10" dirty="0" smtClean="0">
                <a:latin typeface="Verdana"/>
                <a:cs typeface="Verdana"/>
              </a:rPr>
              <a:t>Suspend countervailing duties on imports of ammonium sulfate for one year.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66011" y="405385"/>
            <a:ext cx="4729480" cy="7797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" dirty="0" smtClean="0">
                <a:solidFill>
                  <a:srgbClr val="9F2241"/>
                </a:solidFill>
                <a:latin typeface="Tahoma"/>
                <a:cs typeface="Tahoma"/>
              </a:rPr>
              <a:t>Production Strategy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20" dirty="0" smtClean="0">
                <a:solidFill>
                  <a:srgbClr val="9F2241"/>
                </a:solidFill>
                <a:latin typeface="Verdana"/>
                <a:cs typeface="Verdana"/>
              </a:rPr>
              <a:t>(</a:t>
            </a:r>
            <a:r>
              <a:rPr lang="en-US" sz="2000" spc="-95" dirty="0" smtClean="0">
                <a:solidFill>
                  <a:srgbClr val="9F2241"/>
                </a:solidFill>
                <a:latin typeface="Verdana"/>
                <a:cs typeface="Verdana"/>
              </a:rPr>
              <a:t>Increase of food supply</a:t>
            </a:r>
            <a:r>
              <a:rPr sz="2000" spc="-254" dirty="0" smtClean="0">
                <a:solidFill>
                  <a:srgbClr val="9F2241"/>
                </a:solidFill>
                <a:latin typeface="Verdana"/>
                <a:cs typeface="Verdana"/>
              </a:rPr>
              <a:t>)</a:t>
            </a:r>
            <a:endParaRPr sz="2000" dirty="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58369" y="450075"/>
            <a:ext cx="693420" cy="698500"/>
            <a:chOff x="558369" y="450075"/>
            <a:chExt cx="693420" cy="698500"/>
          </a:xfrm>
        </p:grpSpPr>
        <p:sp>
          <p:nvSpPr>
            <p:cNvPr id="19" name="object 19"/>
            <p:cNvSpPr/>
            <p:nvPr/>
          </p:nvSpPr>
          <p:spPr>
            <a:xfrm>
              <a:off x="571069" y="462775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0" y="0"/>
                  </a:moveTo>
                  <a:lnTo>
                    <a:pt x="284636" y="3647"/>
                  </a:lnTo>
                  <a:lnTo>
                    <a:pt x="237529" y="14243"/>
                  </a:lnTo>
                  <a:lnTo>
                    <a:pt x="193188" y="31268"/>
                  </a:lnTo>
                  <a:lnTo>
                    <a:pt x="152129" y="54199"/>
                  </a:lnTo>
                  <a:lnTo>
                    <a:pt x="114868" y="82518"/>
                  </a:lnTo>
                  <a:lnTo>
                    <a:pt x="81922" y="115704"/>
                  </a:lnTo>
                  <a:lnTo>
                    <a:pt x="53807" y="153237"/>
                  </a:lnTo>
                  <a:lnTo>
                    <a:pt x="31041" y="194595"/>
                  </a:lnTo>
                  <a:lnTo>
                    <a:pt x="14140" y="239259"/>
                  </a:lnTo>
                  <a:lnTo>
                    <a:pt x="3621" y="286708"/>
                  </a:lnTo>
                  <a:lnTo>
                    <a:pt x="0" y="336422"/>
                  </a:lnTo>
                  <a:lnTo>
                    <a:pt x="3621" y="386140"/>
                  </a:lnTo>
                  <a:lnTo>
                    <a:pt x="14140" y="433592"/>
                  </a:lnTo>
                  <a:lnTo>
                    <a:pt x="31041" y="478258"/>
                  </a:lnTo>
                  <a:lnTo>
                    <a:pt x="53807" y="519618"/>
                  </a:lnTo>
                  <a:lnTo>
                    <a:pt x="81922" y="557151"/>
                  </a:lnTo>
                  <a:lnTo>
                    <a:pt x="114868" y="590338"/>
                  </a:lnTo>
                  <a:lnTo>
                    <a:pt x="152129" y="618658"/>
                  </a:lnTo>
                  <a:lnTo>
                    <a:pt x="193188" y="641590"/>
                  </a:lnTo>
                  <a:lnTo>
                    <a:pt x="237529" y="658614"/>
                  </a:lnTo>
                  <a:lnTo>
                    <a:pt x="284636" y="669210"/>
                  </a:lnTo>
                  <a:lnTo>
                    <a:pt x="333990" y="672858"/>
                  </a:lnTo>
                  <a:lnTo>
                    <a:pt x="383345" y="669210"/>
                  </a:lnTo>
                  <a:lnTo>
                    <a:pt x="430452" y="658614"/>
                  </a:lnTo>
                  <a:lnTo>
                    <a:pt x="474793" y="641590"/>
                  </a:lnTo>
                  <a:lnTo>
                    <a:pt x="515853" y="618658"/>
                  </a:lnTo>
                  <a:lnTo>
                    <a:pt x="553114" y="590338"/>
                  </a:lnTo>
                  <a:lnTo>
                    <a:pt x="586060" y="557151"/>
                  </a:lnTo>
                  <a:lnTo>
                    <a:pt x="614174" y="519618"/>
                  </a:lnTo>
                  <a:lnTo>
                    <a:pt x="636941" y="478258"/>
                  </a:lnTo>
                  <a:lnTo>
                    <a:pt x="653842" y="433592"/>
                  </a:lnTo>
                  <a:lnTo>
                    <a:pt x="664361" y="386140"/>
                  </a:lnTo>
                  <a:lnTo>
                    <a:pt x="667983" y="336422"/>
                  </a:lnTo>
                  <a:lnTo>
                    <a:pt x="664361" y="286708"/>
                  </a:lnTo>
                  <a:lnTo>
                    <a:pt x="653842" y="239259"/>
                  </a:lnTo>
                  <a:lnTo>
                    <a:pt x="636941" y="194595"/>
                  </a:lnTo>
                  <a:lnTo>
                    <a:pt x="614174" y="153237"/>
                  </a:lnTo>
                  <a:lnTo>
                    <a:pt x="586060" y="115704"/>
                  </a:lnTo>
                  <a:lnTo>
                    <a:pt x="553114" y="82518"/>
                  </a:lnTo>
                  <a:lnTo>
                    <a:pt x="515853" y="54199"/>
                  </a:lnTo>
                  <a:lnTo>
                    <a:pt x="474793" y="31268"/>
                  </a:lnTo>
                  <a:lnTo>
                    <a:pt x="430452" y="14243"/>
                  </a:lnTo>
                  <a:lnTo>
                    <a:pt x="383345" y="3647"/>
                  </a:lnTo>
                  <a:lnTo>
                    <a:pt x="333990" y="0"/>
                  </a:lnTo>
                  <a:close/>
                </a:path>
              </a:pathLst>
            </a:custGeom>
            <a:solidFill>
              <a:srgbClr val="9F2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71069" y="462775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9F2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782824" y="425197"/>
            <a:ext cx="2444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80" dirty="0">
                <a:solidFill>
                  <a:srgbClr val="FFFFFF"/>
                </a:solidFill>
              </a:rPr>
              <a:t>1</a:t>
            </a:r>
            <a:endParaRPr sz="440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2190" y="1491869"/>
            <a:ext cx="9034145" cy="1899285"/>
            <a:chOff x="572190" y="1491869"/>
            <a:chExt cx="9034145" cy="1899285"/>
          </a:xfrm>
        </p:grpSpPr>
        <p:sp>
          <p:nvSpPr>
            <p:cNvPr id="3" name="object 3"/>
            <p:cNvSpPr/>
            <p:nvPr/>
          </p:nvSpPr>
          <p:spPr>
            <a:xfrm>
              <a:off x="572190" y="1491869"/>
              <a:ext cx="9034145" cy="518159"/>
            </a:xfrm>
            <a:custGeom>
              <a:avLst/>
              <a:gdLst/>
              <a:ahLst/>
              <a:cxnLst/>
              <a:rect l="l" t="t" r="r" b="b"/>
              <a:pathLst>
                <a:path w="9034145" h="518160">
                  <a:moveTo>
                    <a:pt x="9033624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9033624" y="518160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6E1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72185" y="2010028"/>
              <a:ext cx="9034145" cy="1381125"/>
            </a:xfrm>
            <a:custGeom>
              <a:avLst/>
              <a:gdLst/>
              <a:ahLst/>
              <a:cxnLst/>
              <a:rect l="l" t="t" r="r" b="b"/>
              <a:pathLst>
                <a:path w="9034145" h="1381125">
                  <a:moveTo>
                    <a:pt x="707580" y="0"/>
                  </a:moveTo>
                  <a:lnTo>
                    <a:pt x="0" y="0"/>
                  </a:lnTo>
                  <a:lnTo>
                    <a:pt x="0" y="1380998"/>
                  </a:lnTo>
                  <a:lnTo>
                    <a:pt x="707580" y="1380998"/>
                  </a:lnTo>
                  <a:lnTo>
                    <a:pt x="707580" y="0"/>
                  </a:lnTo>
                  <a:close/>
                </a:path>
                <a:path w="9034145" h="1381125">
                  <a:moveTo>
                    <a:pt x="9033637" y="0"/>
                  </a:moveTo>
                  <a:lnTo>
                    <a:pt x="707593" y="0"/>
                  </a:lnTo>
                  <a:lnTo>
                    <a:pt x="707593" y="1380998"/>
                  </a:lnTo>
                  <a:lnTo>
                    <a:pt x="9033637" y="1380998"/>
                  </a:lnTo>
                  <a:lnTo>
                    <a:pt x="9033637" y="0"/>
                  </a:lnTo>
                  <a:close/>
                </a:path>
              </a:pathLst>
            </a:custGeom>
            <a:solidFill>
              <a:srgbClr val="F0E8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72185" y="4137990"/>
            <a:ext cx="9034145" cy="822960"/>
          </a:xfrm>
          <a:custGeom>
            <a:avLst/>
            <a:gdLst/>
            <a:ahLst/>
            <a:cxnLst/>
            <a:rect l="l" t="t" r="r" b="b"/>
            <a:pathLst>
              <a:path w="9034145" h="822960">
                <a:moveTo>
                  <a:pt x="707580" y="0"/>
                </a:moveTo>
                <a:lnTo>
                  <a:pt x="0" y="0"/>
                </a:lnTo>
                <a:lnTo>
                  <a:pt x="0" y="822629"/>
                </a:lnTo>
                <a:lnTo>
                  <a:pt x="707580" y="822629"/>
                </a:lnTo>
                <a:lnTo>
                  <a:pt x="707580" y="0"/>
                </a:lnTo>
                <a:close/>
              </a:path>
              <a:path w="9034145" h="822960">
                <a:moveTo>
                  <a:pt x="9033637" y="0"/>
                </a:moveTo>
                <a:lnTo>
                  <a:pt x="707593" y="0"/>
                </a:lnTo>
                <a:lnTo>
                  <a:pt x="707593" y="822629"/>
                </a:lnTo>
                <a:lnTo>
                  <a:pt x="9033637" y="822629"/>
                </a:lnTo>
                <a:lnTo>
                  <a:pt x="9033637" y="0"/>
                </a:lnTo>
                <a:close/>
              </a:path>
            </a:pathLst>
          </a:custGeom>
          <a:solidFill>
            <a:srgbClr val="F0E8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840" y="1485519"/>
            <a:ext cx="9046845" cy="530860"/>
          </a:xfrm>
          <a:custGeom>
            <a:avLst/>
            <a:gdLst/>
            <a:ahLst/>
            <a:cxnLst/>
            <a:rect l="l" t="t" r="r" b="b"/>
            <a:pathLst>
              <a:path w="9046845" h="530860">
                <a:moveTo>
                  <a:pt x="0" y="524510"/>
                </a:moveTo>
                <a:lnTo>
                  <a:pt x="9046335" y="524510"/>
                </a:lnTo>
              </a:path>
              <a:path w="9046845" h="530860">
                <a:moveTo>
                  <a:pt x="6350" y="0"/>
                </a:moveTo>
                <a:lnTo>
                  <a:pt x="6350" y="530860"/>
                </a:lnTo>
              </a:path>
              <a:path w="9046845" h="530860">
                <a:moveTo>
                  <a:pt x="9039985" y="0"/>
                </a:moveTo>
                <a:lnTo>
                  <a:pt x="9039985" y="53086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2190" y="1491869"/>
            <a:ext cx="9034145" cy="464230"/>
          </a:xfrm>
          <a:prstGeom prst="rect">
            <a:avLst/>
          </a:prstGeom>
          <a:solidFill>
            <a:srgbClr val="6E152E"/>
          </a:solidFill>
          <a:ln w="12700">
            <a:solidFill>
              <a:srgbClr val="FFFF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lang="en-US" sz="2800" b="1" spc="100" dirty="0" smtClean="0">
                <a:solidFill>
                  <a:srgbClr val="FFFFFF"/>
                </a:solidFill>
                <a:latin typeface="Tahoma"/>
                <a:cs typeface="Tahoma"/>
              </a:rPr>
              <a:t>Distribution Measurements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5171" y="2356611"/>
            <a:ext cx="3149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170" dirty="0">
                <a:solidFill>
                  <a:srgbClr val="691C32"/>
                </a:solidFill>
                <a:latin typeface="Tahoma"/>
                <a:cs typeface="Tahoma"/>
              </a:rPr>
              <a:t>5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9494" y="2359591"/>
            <a:ext cx="7802245" cy="673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7500"/>
              </a:lnSpc>
              <a:spcBef>
                <a:spcPts val="100"/>
              </a:spcBef>
            </a:pPr>
            <a:r>
              <a:rPr lang="en-US" sz="2400" b="1" spc="70" dirty="0" smtClean="0">
                <a:latin typeface="Tahoma"/>
                <a:cs typeface="Tahoma"/>
              </a:rPr>
              <a:t>Strengthening of the road safety strategy</a:t>
            </a:r>
          </a:p>
          <a:p>
            <a:pPr marR="5080">
              <a:lnSpc>
                <a:spcPct val="107500"/>
              </a:lnSpc>
              <a:spcBef>
                <a:spcPts val="100"/>
              </a:spcBef>
            </a:pPr>
            <a:r>
              <a:rPr lang="en-US" sz="1500" spc="35" dirty="0" smtClean="0">
                <a:latin typeface="Verdana"/>
                <a:cs typeface="Verdana"/>
              </a:rPr>
              <a:t>More than 12,000 elements and 2,300 vehicles will guarantee road safety.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1358" y="3420362"/>
            <a:ext cx="3492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691C32"/>
                </a:solidFill>
                <a:latin typeface="Tahoma"/>
                <a:cs typeface="Tahoma"/>
              </a:rPr>
              <a:t>6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5588" y="3332729"/>
            <a:ext cx="7858759" cy="722633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en-US" sz="2400" b="1" spc="85" dirty="0" smtClean="0">
                <a:latin typeface="Tahoma"/>
                <a:cs typeface="Tahoma"/>
              </a:rPr>
              <a:t>No increase in highway tolls (CAPUFE)</a:t>
            </a: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en-US" sz="1500" spc="-15" dirty="0" smtClean="0">
                <a:latin typeface="Verdana"/>
                <a:cs typeface="Verdana"/>
              </a:rPr>
              <a:t>CAPUFE and FONADIN highways will not increase rates in 2022</a:t>
            </a:r>
            <a:r>
              <a:rPr lang="en-US" sz="1600" spc="-15" dirty="0" smtClean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8821" y="4206747"/>
            <a:ext cx="3276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70" dirty="0">
                <a:solidFill>
                  <a:srgbClr val="691C32"/>
                </a:solidFill>
                <a:latin typeface="Tahoma"/>
                <a:cs typeface="Tahoma"/>
              </a:rPr>
              <a:t>7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74514" y="4003487"/>
            <a:ext cx="8487148" cy="109196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34"/>
              </a:spcBef>
            </a:pPr>
            <a:r>
              <a:rPr lang="en-US" sz="2400" b="1" spc="80" dirty="0" smtClean="0">
                <a:latin typeface="Tahoma"/>
                <a:cs typeface="Tahoma"/>
              </a:rPr>
              <a:t>Exemption from the Carta Porte (basic and supplies)</a:t>
            </a:r>
          </a:p>
          <a:p>
            <a:pPr>
              <a:lnSpc>
                <a:spcPct val="100000"/>
              </a:lnSpc>
              <a:spcBef>
                <a:spcPts val="434"/>
              </a:spcBef>
            </a:pPr>
            <a:r>
              <a:rPr lang="en-US" sz="1500" spc="5" dirty="0" smtClean="0">
                <a:latin typeface="Verdana"/>
                <a:cs typeface="Verdana"/>
              </a:rPr>
              <a:t>Until October 1, 2022, if necessary it would be extended for another period.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5802" y="5282691"/>
            <a:ext cx="3606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90" dirty="0">
                <a:solidFill>
                  <a:srgbClr val="691C32"/>
                </a:solidFill>
                <a:latin typeface="Tahoma"/>
                <a:cs typeface="Tahoma"/>
              </a:rPr>
              <a:t>8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5588" y="5134133"/>
            <a:ext cx="8093212" cy="123482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491490">
              <a:lnSpc>
                <a:spcPct val="100800"/>
              </a:lnSpc>
              <a:spcBef>
                <a:spcPts val="75"/>
              </a:spcBef>
            </a:pPr>
            <a:r>
              <a:rPr lang="en-US" sz="2400" b="1" spc="85" dirty="0" smtClean="0">
                <a:latin typeface="Tahoma"/>
                <a:cs typeface="Tahoma"/>
              </a:rPr>
              <a:t>No increase in railway rates or for interconnection</a:t>
            </a:r>
          </a:p>
          <a:p>
            <a:pPr marL="12700" marR="491490">
              <a:lnSpc>
                <a:spcPct val="100800"/>
              </a:lnSpc>
              <a:spcBef>
                <a:spcPts val="75"/>
              </a:spcBef>
            </a:pPr>
            <a:r>
              <a:rPr lang="en-US" sz="1500" spc="50" dirty="0" smtClean="0">
                <a:latin typeface="Verdana"/>
                <a:cs typeface="Verdana"/>
              </a:rPr>
              <a:t>Measured for 6 months, applies to transport food, fertilizers and hydrocarbons.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66011" y="579121"/>
            <a:ext cx="486537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" dirty="0" smtClean="0">
                <a:solidFill>
                  <a:srgbClr val="691C32"/>
                </a:solidFill>
                <a:latin typeface="Tahoma"/>
                <a:cs typeface="Tahoma"/>
              </a:rPr>
              <a:t>Distribution Strategy</a:t>
            </a:r>
            <a:endParaRPr sz="2900" dirty="0">
              <a:latin typeface="Tahoma"/>
              <a:cs typeface="Tahom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20697" y="465721"/>
            <a:ext cx="693420" cy="698500"/>
            <a:chOff x="520697" y="465721"/>
            <a:chExt cx="693420" cy="698500"/>
          </a:xfrm>
        </p:grpSpPr>
        <p:sp>
          <p:nvSpPr>
            <p:cNvPr id="18" name="object 18"/>
            <p:cNvSpPr/>
            <p:nvPr/>
          </p:nvSpPr>
          <p:spPr>
            <a:xfrm>
              <a:off x="533397" y="478421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200"/>
                  </a:lnTo>
                  <a:lnTo>
                    <a:pt x="114868" y="82520"/>
                  </a:lnTo>
                  <a:lnTo>
                    <a:pt x="81922" y="115706"/>
                  </a:lnTo>
                  <a:lnTo>
                    <a:pt x="53808" y="153240"/>
                  </a:lnTo>
                  <a:lnTo>
                    <a:pt x="31042" y="194600"/>
                  </a:lnTo>
                  <a:lnTo>
                    <a:pt x="14140" y="239266"/>
                  </a:lnTo>
                  <a:lnTo>
                    <a:pt x="3621" y="286718"/>
                  </a:lnTo>
                  <a:lnTo>
                    <a:pt x="0" y="336435"/>
                  </a:lnTo>
                  <a:lnTo>
                    <a:pt x="3621" y="386149"/>
                  </a:lnTo>
                  <a:lnTo>
                    <a:pt x="14140" y="433599"/>
                  </a:lnTo>
                  <a:lnTo>
                    <a:pt x="31042" y="478263"/>
                  </a:lnTo>
                  <a:lnTo>
                    <a:pt x="53808" y="519621"/>
                  </a:lnTo>
                  <a:lnTo>
                    <a:pt x="81922" y="557153"/>
                  </a:lnTo>
                  <a:lnTo>
                    <a:pt x="114868" y="590339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1"/>
                  </a:lnTo>
                  <a:lnTo>
                    <a:pt x="333992" y="672858"/>
                  </a:lnTo>
                  <a:lnTo>
                    <a:pt x="383347" y="669211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9"/>
                  </a:lnTo>
                  <a:lnTo>
                    <a:pt x="586061" y="557153"/>
                  </a:lnTo>
                  <a:lnTo>
                    <a:pt x="614176" y="519621"/>
                  </a:lnTo>
                  <a:lnTo>
                    <a:pt x="636942" y="478263"/>
                  </a:lnTo>
                  <a:lnTo>
                    <a:pt x="653843" y="433599"/>
                  </a:lnTo>
                  <a:lnTo>
                    <a:pt x="664363" y="386149"/>
                  </a:lnTo>
                  <a:lnTo>
                    <a:pt x="667984" y="336435"/>
                  </a:lnTo>
                  <a:lnTo>
                    <a:pt x="664363" y="286718"/>
                  </a:lnTo>
                  <a:lnTo>
                    <a:pt x="653843" y="239266"/>
                  </a:lnTo>
                  <a:lnTo>
                    <a:pt x="636942" y="194600"/>
                  </a:lnTo>
                  <a:lnTo>
                    <a:pt x="614176" y="153240"/>
                  </a:lnTo>
                  <a:lnTo>
                    <a:pt x="586061" y="115706"/>
                  </a:lnTo>
                  <a:lnTo>
                    <a:pt x="553115" y="82520"/>
                  </a:lnTo>
                  <a:lnTo>
                    <a:pt x="515854" y="54200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6E1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3397" y="478421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691C3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689589" y="440436"/>
            <a:ext cx="3556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10" dirty="0">
                <a:solidFill>
                  <a:srgbClr val="FFFFFF"/>
                </a:solidFill>
              </a:rPr>
              <a:t>2</a:t>
            </a:r>
            <a:endParaRPr sz="440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27047" y="1754835"/>
            <a:ext cx="8982710" cy="1953260"/>
            <a:chOff x="527047" y="1754835"/>
            <a:chExt cx="8982710" cy="1953260"/>
          </a:xfrm>
        </p:grpSpPr>
        <p:sp>
          <p:nvSpPr>
            <p:cNvPr id="3" name="object 3"/>
            <p:cNvSpPr/>
            <p:nvPr/>
          </p:nvSpPr>
          <p:spPr>
            <a:xfrm>
              <a:off x="533397" y="1761185"/>
              <a:ext cx="8970010" cy="396240"/>
            </a:xfrm>
            <a:custGeom>
              <a:avLst/>
              <a:gdLst/>
              <a:ahLst/>
              <a:cxnLst/>
              <a:rect l="l" t="t" r="r" b="b"/>
              <a:pathLst>
                <a:path w="8970010" h="396239">
                  <a:moveTo>
                    <a:pt x="8969832" y="0"/>
                  </a:moveTo>
                  <a:lnTo>
                    <a:pt x="0" y="0"/>
                  </a:lnTo>
                  <a:lnTo>
                    <a:pt x="0" y="396239"/>
                  </a:lnTo>
                  <a:lnTo>
                    <a:pt x="8969832" y="396239"/>
                  </a:lnTo>
                  <a:lnTo>
                    <a:pt x="8969832" y="0"/>
                  </a:lnTo>
                  <a:close/>
                </a:path>
              </a:pathLst>
            </a:custGeom>
            <a:solidFill>
              <a:srgbClr val="6E1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87" y="2157437"/>
              <a:ext cx="8970010" cy="1550670"/>
            </a:xfrm>
            <a:custGeom>
              <a:avLst/>
              <a:gdLst/>
              <a:ahLst/>
              <a:cxnLst/>
              <a:rect l="l" t="t" r="r" b="b"/>
              <a:pathLst>
                <a:path w="8970010" h="1550670">
                  <a:moveTo>
                    <a:pt x="8969832" y="0"/>
                  </a:moveTo>
                  <a:lnTo>
                    <a:pt x="726351" y="0"/>
                  </a:lnTo>
                  <a:lnTo>
                    <a:pt x="0" y="0"/>
                  </a:lnTo>
                  <a:lnTo>
                    <a:pt x="0" y="1550466"/>
                  </a:lnTo>
                  <a:lnTo>
                    <a:pt x="726351" y="1550466"/>
                  </a:lnTo>
                  <a:lnTo>
                    <a:pt x="8969832" y="1550466"/>
                  </a:lnTo>
                  <a:lnTo>
                    <a:pt x="8969832" y="0"/>
                  </a:lnTo>
                  <a:close/>
                </a:path>
              </a:pathLst>
            </a:custGeom>
            <a:solidFill>
              <a:srgbClr val="F0E8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7047" y="1754835"/>
              <a:ext cx="8982710" cy="408940"/>
            </a:xfrm>
            <a:custGeom>
              <a:avLst/>
              <a:gdLst/>
              <a:ahLst/>
              <a:cxnLst/>
              <a:rect l="l" t="t" r="r" b="b"/>
              <a:pathLst>
                <a:path w="8982710" h="408939">
                  <a:moveTo>
                    <a:pt x="0" y="402590"/>
                  </a:moveTo>
                  <a:lnTo>
                    <a:pt x="8982535" y="402590"/>
                  </a:lnTo>
                </a:path>
                <a:path w="8982710" h="408939">
                  <a:moveTo>
                    <a:pt x="6350" y="0"/>
                  </a:moveTo>
                  <a:lnTo>
                    <a:pt x="6350" y="408940"/>
                  </a:lnTo>
                </a:path>
                <a:path w="8982710" h="408939">
                  <a:moveTo>
                    <a:pt x="8976185" y="0"/>
                  </a:moveTo>
                  <a:lnTo>
                    <a:pt x="8976185" y="408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33397" y="1761185"/>
            <a:ext cx="8970010" cy="464230"/>
          </a:xfrm>
          <a:prstGeom prst="rect">
            <a:avLst/>
          </a:prstGeom>
          <a:solidFill>
            <a:srgbClr val="6E152E"/>
          </a:solidFill>
          <a:ln w="12700">
            <a:solidFill>
              <a:srgbClr val="FFFF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lang="en-US" sz="2800" b="1" spc="70" dirty="0" smtClean="0">
                <a:solidFill>
                  <a:srgbClr val="FFFFFF"/>
                </a:solidFill>
                <a:latin typeface="Tahoma"/>
                <a:cs typeface="Tahoma"/>
              </a:rPr>
              <a:t>Distribution Measurements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4644" y="2588258"/>
            <a:ext cx="3365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691C32"/>
                </a:solidFill>
                <a:latin typeface="Tahoma"/>
                <a:cs typeface="Tahoma"/>
              </a:rPr>
              <a:t>9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9037" y="2196732"/>
            <a:ext cx="6950075" cy="7740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7500"/>
              </a:lnSpc>
              <a:spcBef>
                <a:spcPts val="100"/>
              </a:spcBef>
            </a:pPr>
            <a:r>
              <a:rPr lang="en-US" sz="2400" b="1" spc="95" dirty="0" smtClean="0">
                <a:latin typeface="Tahoma"/>
                <a:cs typeface="Tahoma"/>
              </a:rPr>
              <a:t>Reduction in costs and time of customs clearance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5618" y="2966574"/>
            <a:ext cx="8037195" cy="5715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460" marR="5080" indent="-252095">
              <a:lnSpc>
                <a:spcPct val="108800"/>
              </a:lnSpc>
              <a:spcBef>
                <a:spcPts val="100"/>
              </a:spcBef>
              <a:buFont typeface="Arial MT"/>
              <a:buChar char="•"/>
              <a:tabLst>
                <a:tab pos="287655" algn="l"/>
                <a:tab pos="288290" algn="l"/>
              </a:tabLst>
            </a:pPr>
            <a:r>
              <a:rPr dirty="0"/>
              <a:t>	</a:t>
            </a:r>
            <a:r>
              <a:rPr lang="en-US" sz="1500" spc="10" dirty="0" smtClean="0">
                <a:latin typeface="Verdana"/>
                <a:cs typeface="Verdana"/>
              </a:rPr>
              <a:t>Greater volume of operations in all customs (border, maritime or interior).</a:t>
            </a:r>
          </a:p>
          <a:p>
            <a:pPr marL="251460" marR="5080" indent="-252095">
              <a:lnSpc>
                <a:spcPct val="108800"/>
              </a:lnSpc>
              <a:spcBef>
                <a:spcPts val="100"/>
              </a:spcBef>
              <a:buFont typeface="Arial MT"/>
              <a:buChar char="•"/>
              <a:tabLst>
                <a:tab pos="287655" algn="l"/>
                <a:tab pos="288290" algn="l"/>
              </a:tabLst>
            </a:pPr>
            <a:r>
              <a:rPr lang="en-US" sz="1600" spc="40" dirty="0" smtClean="0">
                <a:latin typeface="Verdana"/>
                <a:cs typeface="Verdana"/>
              </a:rPr>
              <a:t>Make customs recognition more expeditious.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2407" y="3972050"/>
            <a:ext cx="5683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415" dirty="0">
                <a:solidFill>
                  <a:srgbClr val="691C32"/>
                </a:solidFill>
                <a:latin typeface="Tahoma"/>
                <a:cs typeface="Tahoma"/>
              </a:rPr>
              <a:t>10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5618" y="3843020"/>
            <a:ext cx="72980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spc="100" dirty="0" smtClean="0">
                <a:latin typeface="Tahoma"/>
                <a:cs typeface="Tahoma"/>
              </a:rPr>
              <a:t>Agile cargo dispatch in seaports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5618" y="4209795"/>
            <a:ext cx="6113780" cy="539891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00990" indent="-288290">
              <a:lnSpc>
                <a:spcPct val="100000"/>
              </a:lnSpc>
              <a:spcBef>
                <a:spcPts val="290"/>
              </a:spcBef>
              <a:buFont typeface="Arial MT"/>
              <a:buChar char="•"/>
              <a:tabLst>
                <a:tab pos="300355" algn="l"/>
                <a:tab pos="300990" algn="l"/>
              </a:tabLst>
            </a:pPr>
            <a:r>
              <a:rPr lang="en-US" sz="1500" spc="15" dirty="0" smtClean="0">
                <a:latin typeface="Verdana"/>
                <a:cs typeface="Verdana"/>
              </a:rPr>
              <a:t>Acceleration in preventive dredging and automatic rails</a:t>
            </a:r>
            <a:r>
              <a:rPr sz="1500" dirty="0" smtClean="0">
                <a:latin typeface="Verdana"/>
                <a:cs typeface="Verdana"/>
              </a:rPr>
              <a:t>.</a:t>
            </a:r>
            <a:endParaRPr sz="1500" dirty="0">
              <a:latin typeface="Verdana"/>
              <a:cs typeface="Verdana"/>
            </a:endParaRPr>
          </a:p>
          <a:p>
            <a:pPr marL="300990" indent="-288290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300355" algn="l"/>
                <a:tab pos="300990" algn="l"/>
              </a:tabLst>
            </a:pPr>
            <a:r>
              <a:rPr lang="en-US" sz="1500" spc="70" dirty="0" smtClean="0">
                <a:latin typeface="Verdana"/>
                <a:cs typeface="Verdana"/>
              </a:rPr>
              <a:t>24-hour operation and increase in personnel</a:t>
            </a:r>
            <a:r>
              <a:rPr sz="1500" spc="-245" dirty="0" smtClean="0">
                <a:latin typeface="Verdana"/>
                <a:cs typeface="Verdana"/>
              </a:rPr>
              <a:t>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66011" y="725424"/>
            <a:ext cx="486537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" dirty="0" smtClean="0">
                <a:solidFill>
                  <a:srgbClr val="691C32"/>
                </a:solidFill>
                <a:latin typeface="Tahoma"/>
                <a:cs typeface="Tahoma"/>
              </a:rPr>
              <a:t>Distribution Strategy</a:t>
            </a:r>
            <a:endParaRPr lang="en-US" sz="2900" dirty="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20697" y="610374"/>
            <a:ext cx="693420" cy="698500"/>
            <a:chOff x="520697" y="610374"/>
            <a:chExt cx="693420" cy="698500"/>
          </a:xfrm>
        </p:grpSpPr>
        <p:sp>
          <p:nvSpPr>
            <p:cNvPr id="15" name="object 15"/>
            <p:cNvSpPr/>
            <p:nvPr/>
          </p:nvSpPr>
          <p:spPr>
            <a:xfrm>
              <a:off x="533397" y="623074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199"/>
                  </a:lnTo>
                  <a:lnTo>
                    <a:pt x="114868" y="82518"/>
                  </a:lnTo>
                  <a:lnTo>
                    <a:pt x="81922" y="115704"/>
                  </a:lnTo>
                  <a:lnTo>
                    <a:pt x="53808" y="153237"/>
                  </a:lnTo>
                  <a:lnTo>
                    <a:pt x="31042" y="194595"/>
                  </a:lnTo>
                  <a:lnTo>
                    <a:pt x="14140" y="239259"/>
                  </a:lnTo>
                  <a:lnTo>
                    <a:pt x="3621" y="286708"/>
                  </a:lnTo>
                  <a:lnTo>
                    <a:pt x="0" y="336423"/>
                  </a:lnTo>
                  <a:lnTo>
                    <a:pt x="3621" y="386140"/>
                  </a:lnTo>
                  <a:lnTo>
                    <a:pt x="14140" y="433592"/>
                  </a:lnTo>
                  <a:lnTo>
                    <a:pt x="31042" y="478258"/>
                  </a:lnTo>
                  <a:lnTo>
                    <a:pt x="53808" y="519618"/>
                  </a:lnTo>
                  <a:lnTo>
                    <a:pt x="81922" y="557151"/>
                  </a:lnTo>
                  <a:lnTo>
                    <a:pt x="114868" y="590338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0"/>
                  </a:lnTo>
                  <a:lnTo>
                    <a:pt x="333992" y="672858"/>
                  </a:lnTo>
                  <a:lnTo>
                    <a:pt x="383347" y="669210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8"/>
                  </a:lnTo>
                  <a:lnTo>
                    <a:pt x="586061" y="557151"/>
                  </a:lnTo>
                  <a:lnTo>
                    <a:pt x="614176" y="519618"/>
                  </a:lnTo>
                  <a:lnTo>
                    <a:pt x="636942" y="478258"/>
                  </a:lnTo>
                  <a:lnTo>
                    <a:pt x="653843" y="433592"/>
                  </a:lnTo>
                  <a:lnTo>
                    <a:pt x="664363" y="386140"/>
                  </a:lnTo>
                  <a:lnTo>
                    <a:pt x="667984" y="336423"/>
                  </a:lnTo>
                  <a:lnTo>
                    <a:pt x="664363" y="286708"/>
                  </a:lnTo>
                  <a:lnTo>
                    <a:pt x="653843" y="239259"/>
                  </a:lnTo>
                  <a:lnTo>
                    <a:pt x="636942" y="194595"/>
                  </a:lnTo>
                  <a:lnTo>
                    <a:pt x="614176" y="153237"/>
                  </a:lnTo>
                  <a:lnTo>
                    <a:pt x="586061" y="115704"/>
                  </a:lnTo>
                  <a:lnTo>
                    <a:pt x="553115" y="82518"/>
                  </a:lnTo>
                  <a:lnTo>
                    <a:pt x="515854" y="54199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6E1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3397" y="623074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691C3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689589" y="586741"/>
            <a:ext cx="3556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10" dirty="0">
                <a:solidFill>
                  <a:srgbClr val="FFFFFF"/>
                </a:solidFill>
              </a:rPr>
              <a:t>2</a:t>
            </a:r>
            <a:endParaRPr sz="4400"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047" y="1791627"/>
            <a:ext cx="9046845" cy="530860"/>
          </a:xfrm>
          <a:custGeom>
            <a:avLst/>
            <a:gdLst/>
            <a:ahLst/>
            <a:cxnLst/>
            <a:rect l="l" t="t" r="r" b="b"/>
            <a:pathLst>
              <a:path w="9046845" h="530860">
                <a:moveTo>
                  <a:pt x="0" y="524510"/>
                </a:moveTo>
                <a:lnTo>
                  <a:pt x="9046335" y="524510"/>
                </a:lnTo>
              </a:path>
              <a:path w="9046845" h="530860">
                <a:moveTo>
                  <a:pt x="6350" y="0"/>
                </a:moveTo>
                <a:lnTo>
                  <a:pt x="6350" y="530860"/>
                </a:lnTo>
              </a:path>
              <a:path w="9046845" h="530860">
                <a:moveTo>
                  <a:pt x="9039985" y="0"/>
                </a:moveTo>
                <a:lnTo>
                  <a:pt x="9039985" y="53086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3397" y="1797977"/>
            <a:ext cx="9034145" cy="462947"/>
          </a:xfrm>
          <a:prstGeom prst="rect">
            <a:avLst/>
          </a:prstGeom>
          <a:solidFill>
            <a:srgbClr val="B8995C"/>
          </a:solidFill>
          <a:ln w="12700">
            <a:solidFill>
              <a:srgbClr val="FFFFFF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lang="en-US" sz="2800" b="1" spc="100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lang="en-US" sz="2800" b="1" spc="100" dirty="0" smtClean="0">
                <a:solidFill>
                  <a:srgbClr val="FFFFFF"/>
                </a:solidFill>
                <a:latin typeface="Tahoma"/>
                <a:cs typeface="Tahoma"/>
              </a:rPr>
              <a:t>oreign </a:t>
            </a:r>
            <a:r>
              <a:rPr lang="en-US" sz="2800" b="1" spc="10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lang="en-US" sz="2800" b="1" spc="100" dirty="0" smtClean="0">
                <a:solidFill>
                  <a:srgbClr val="FFFFFF"/>
                </a:solidFill>
                <a:latin typeface="Tahoma"/>
                <a:cs typeface="Tahoma"/>
              </a:rPr>
              <a:t>rade Measures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397" y="2322487"/>
            <a:ext cx="9034145" cy="1711366"/>
          </a:xfrm>
          <a:prstGeom prst="rect">
            <a:avLst/>
          </a:prstGeom>
          <a:solidFill>
            <a:srgbClr val="F0E8DF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775970">
              <a:lnSpc>
                <a:spcPts val="2190"/>
              </a:lnSpc>
              <a:spcBef>
                <a:spcPts val="5"/>
              </a:spcBef>
            </a:pPr>
            <a:r>
              <a:rPr lang="en-US" sz="2400" b="1" spc="75" dirty="0" smtClean="0">
                <a:latin typeface="Tahoma"/>
                <a:cs typeface="Tahoma"/>
              </a:rPr>
              <a:t>Zero import tariffs</a:t>
            </a:r>
            <a:r>
              <a:rPr sz="2400" b="1" spc="-25" dirty="0" smtClean="0">
                <a:latin typeface="Tahoma"/>
                <a:cs typeface="Tahoma"/>
              </a:rPr>
              <a:t> </a:t>
            </a:r>
            <a:r>
              <a:rPr sz="2400" b="1" spc="30" dirty="0">
                <a:latin typeface="Tahoma"/>
                <a:cs typeface="Tahoma"/>
              </a:rPr>
              <a:t>(</a:t>
            </a:r>
            <a:r>
              <a:rPr sz="2400" b="1" spc="30" dirty="0" smtClean="0">
                <a:latin typeface="Tahoma"/>
                <a:cs typeface="Tahoma"/>
              </a:rPr>
              <a:t>b</a:t>
            </a:r>
            <a:r>
              <a:rPr lang="es-419" sz="2400" b="1" spc="30" dirty="0" smtClean="0">
                <a:latin typeface="Tahoma"/>
                <a:cs typeface="Tahoma"/>
              </a:rPr>
              <a:t>a</a:t>
            </a:r>
            <a:r>
              <a:rPr sz="2400" b="1" spc="30" dirty="0" err="1" smtClean="0">
                <a:latin typeface="Tahoma"/>
                <a:cs typeface="Tahoma"/>
              </a:rPr>
              <a:t>sics</a:t>
            </a:r>
            <a:r>
              <a:rPr sz="2400" b="1" spc="-30" dirty="0" smtClean="0">
                <a:latin typeface="Tahoma"/>
                <a:cs typeface="Tahoma"/>
              </a:rPr>
              <a:t> </a:t>
            </a:r>
            <a:r>
              <a:rPr lang="es-419" sz="2400" b="1" spc="85" dirty="0" smtClean="0">
                <a:latin typeface="Tahoma"/>
                <a:cs typeface="Tahoma"/>
              </a:rPr>
              <a:t>and</a:t>
            </a:r>
            <a:endParaRPr sz="2400" dirty="0">
              <a:latin typeface="Tahoma"/>
              <a:cs typeface="Tahoma"/>
            </a:endParaRPr>
          </a:p>
          <a:p>
            <a:pPr marL="154940">
              <a:lnSpc>
                <a:spcPts val="4060"/>
              </a:lnSpc>
              <a:tabLst>
                <a:tab pos="775970" algn="l"/>
              </a:tabLst>
            </a:pPr>
            <a:r>
              <a:rPr sz="6000" b="1" spc="-1477" baseline="-15277" dirty="0">
                <a:solidFill>
                  <a:srgbClr val="B38E5D"/>
                </a:solidFill>
                <a:latin typeface="Tahoma"/>
                <a:cs typeface="Tahoma"/>
              </a:rPr>
              <a:t>11	</a:t>
            </a:r>
            <a:r>
              <a:rPr lang="es-419" sz="2400" b="1" spc="50" dirty="0" smtClean="0">
                <a:latin typeface="Tahoma"/>
                <a:cs typeface="Tahoma"/>
              </a:rPr>
              <a:t>supplies</a:t>
            </a:r>
            <a:r>
              <a:rPr sz="2400" b="1" spc="50" dirty="0" smtClean="0">
                <a:latin typeface="Tahoma"/>
                <a:cs typeface="Tahoma"/>
              </a:rPr>
              <a:t>)</a:t>
            </a:r>
            <a:endParaRPr sz="2400" dirty="0">
              <a:latin typeface="Tahoma"/>
              <a:cs typeface="Tahoma"/>
            </a:endParaRPr>
          </a:p>
          <a:p>
            <a:pPr marL="1064260" indent="-288925">
              <a:lnSpc>
                <a:spcPts val="1870"/>
              </a:lnSpc>
              <a:buFont typeface="Arial MT"/>
              <a:buChar char="•"/>
              <a:tabLst>
                <a:tab pos="1064260" algn="l"/>
                <a:tab pos="1064895" algn="l"/>
              </a:tabLst>
            </a:pPr>
            <a:r>
              <a:rPr lang="en-US" sz="1600" spc="90" dirty="0" smtClean="0">
                <a:latin typeface="Verdana"/>
                <a:cs typeface="Verdana"/>
              </a:rPr>
              <a:t>Temporary measure for 6 months.</a:t>
            </a:r>
          </a:p>
          <a:p>
            <a:pPr marL="1064260" indent="-288925">
              <a:lnSpc>
                <a:spcPts val="1870"/>
              </a:lnSpc>
              <a:buFont typeface="Arial MT"/>
              <a:buChar char="•"/>
              <a:tabLst>
                <a:tab pos="1064260" algn="l"/>
                <a:tab pos="1064895" algn="l"/>
              </a:tabLst>
            </a:pPr>
            <a:r>
              <a:rPr lang="en-US" sz="1600" spc="90" dirty="0">
                <a:latin typeface="Verdana"/>
                <a:cs typeface="Verdana"/>
              </a:rPr>
              <a:t>21 of 24 products of the basic basket and 5 strategic supplies.</a:t>
            </a:r>
            <a:endParaRPr sz="1600" spc="9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66011" y="725424"/>
            <a:ext cx="587502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" dirty="0" smtClean="0">
                <a:solidFill>
                  <a:srgbClr val="B38E5D"/>
                </a:solidFill>
                <a:latin typeface="Tahoma"/>
                <a:cs typeface="Tahoma"/>
              </a:rPr>
              <a:t>Foreign Trade Strategy</a:t>
            </a:r>
            <a:endParaRPr lang="en-US" sz="2900" dirty="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20697" y="610374"/>
            <a:ext cx="693420" cy="698500"/>
            <a:chOff x="520697" y="610374"/>
            <a:chExt cx="693420" cy="698500"/>
          </a:xfrm>
        </p:grpSpPr>
        <p:sp>
          <p:nvSpPr>
            <p:cNvPr id="7" name="object 7"/>
            <p:cNvSpPr/>
            <p:nvPr/>
          </p:nvSpPr>
          <p:spPr>
            <a:xfrm>
              <a:off x="533397" y="623074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199"/>
                  </a:lnTo>
                  <a:lnTo>
                    <a:pt x="114868" y="82518"/>
                  </a:lnTo>
                  <a:lnTo>
                    <a:pt x="81922" y="115704"/>
                  </a:lnTo>
                  <a:lnTo>
                    <a:pt x="53808" y="153237"/>
                  </a:lnTo>
                  <a:lnTo>
                    <a:pt x="31042" y="194595"/>
                  </a:lnTo>
                  <a:lnTo>
                    <a:pt x="14140" y="239259"/>
                  </a:lnTo>
                  <a:lnTo>
                    <a:pt x="3621" y="286708"/>
                  </a:lnTo>
                  <a:lnTo>
                    <a:pt x="0" y="336423"/>
                  </a:lnTo>
                  <a:lnTo>
                    <a:pt x="3621" y="386140"/>
                  </a:lnTo>
                  <a:lnTo>
                    <a:pt x="14140" y="433592"/>
                  </a:lnTo>
                  <a:lnTo>
                    <a:pt x="31042" y="478258"/>
                  </a:lnTo>
                  <a:lnTo>
                    <a:pt x="53808" y="519618"/>
                  </a:lnTo>
                  <a:lnTo>
                    <a:pt x="81922" y="557151"/>
                  </a:lnTo>
                  <a:lnTo>
                    <a:pt x="114868" y="590338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0"/>
                  </a:lnTo>
                  <a:lnTo>
                    <a:pt x="333992" y="672858"/>
                  </a:lnTo>
                  <a:lnTo>
                    <a:pt x="383347" y="669210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8"/>
                  </a:lnTo>
                  <a:lnTo>
                    <a:pt x="586061" y="557151"/>
                  </a:lnTo>
                  <a:lnTo>
                    <a:pt x="614176" y="519618"/>
                  </a:lnTo>
                  <a:lnTo>
                    <a:pt x="636942" y="478258"/>
                  </a:lnTo>
                  <a:lnTo>
                    <a:pt x="653843" y="433592"/>
                  </a:lnTo>
                  <a:lnTo>
                    <a:pt x="664363" y="386140"/>
                  </a:lnTo>
                  <a:lnTo>
                    <a:pt x="667984" y="336423"/>
                  </a:lnTo>
                  <a:lnTo>
                    <a:pt x="664363" y="286708"/>
                  </a:lnTo>
                  <a:lnTo>
                    <a:pt x="653843" y="239259"/>
                  </a:lnTo>
                  <a:lnTo>
                    <a:pt x="636942" y="194595"/>
                  </a:lnTo>
                  <a:lnTo>
                    <a:pt x="614176" y="153237"/>
                  </a:lnTo>
                  <a:lnTo>
                    <a:pt x="586061" y="115704"/>
                  </a:lnTo>
                  <a:lnTo>
                    <a:pt x="553115" y="82518"/>
                  </a:lnTo>
                  <a:lnTo>
                    <a:pt x="515854" y="54199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B899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3397" y="623074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B899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9589" y="586741"/>
            <a:ext cx="3562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00" dirty="0">
                <a:solidFill>
                  <a:srgbClr val="FFFFFF"/>
                </a:solidFill>
              </a:rPr>
              <a:t>3</a:t>
            </a:r>
            <a:endParaRPr sz="4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745413" y="4559807"/>
            <a:ext cx="8506460" cy="131382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55600" marR="5080" indent="-342900" algn="just">
              <a:lnSpc>
                <a:spcPct val="114500"/>
              </a:lnSpc>
              <a:spcBef>
                <a:spcPts val="65"/>
              </a:spcBef>
              <a:buFont typeface="Symbol"/>
              <a:buChar char=""/>
              <a:tabLst>
                <a:tab pos="355600" algn="l"/>
              </a:tabLst>
            </a:pPr>
            <a:r>
              <a:rPr lang="es-419" sz="1500" b="1" spc="35" dirty="0" smtClean="0">
                <a:latin typeface="Tahoma"/>
                <a:cs typeface="Tahoma"/>
              </a:rPr>
              <a:t>Food</a:t>
            </a:r>
            <a:r>
              <a:rPr sz="1500" b="1" spc="35" dirty="0" smtClean="0">
                <a:latin typeface="Tahoma"/>
                <a:cs typeface="Tahoma"/>
              </a:rPr>
              <a:t>: </a:t>
            </a:r>
            <a:r>
              <a:rPr lang="en-US" sz="1500" spc="25" dirty="0" smtClean="0">
                <a:latin typeface="Verdana"/>
                <a:cs typeface="Verdana"/>
              </a:rPr>
              <a:t>Corn oil, </a:t>
            </a:r>
            <a:r>
              <a:rPr lang="en-US" sz="1500" spc="25" dirty="0" err="1" smtClean="0">
                <a:latin typeface="Verdana"/>
                <a:cs typeface="Verdana"/>
              </a:rPr>
              <a:t>palay</a:t>
            </a:r>
            <a:r>
              <a:rPr lang="en-US" sz="1500" spc="25" dirty="0" smtClean="0">
                <a:latin typeface="Verdana"/>
                <a:cs typeface="Verdana"/>
              </a:rPr>
              <a:t> rice, tuna, pork, chicken, beef, onion, jalapeño pepper, beans, egg, toilet soap, tomato, milk, lemon, apple, orange, box bread, potato, pasta for soup, sardine, carrot.</a:t>
            </a:r>
          </a:p>
          <a:p>
            <a:pPr marL="12700" marR="5080" algn="just">
              <a:lnSpc>
                <a:spcPct val="114500"/>
              </a:lnSpc>
              <a:spcBef>
                <a:spcPts val="65"/>
              </a:spcBef>
              <a:tabLst>
                <a:tab pos="355600" algn="l"/>
              </a:tabLst>
            </a:pPr>
            <a:endParaRPr sz="15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s-419" sz="1500" b="1" spc="35" dirty="0">
                <a:latin typeface="Tahoma"/>
                <a:cs typeface="Tahoma"/>
              </a:rPr>
              <a:t>Supplies</a:t>
            </a:r>
            <a:r>
              <a:rPr sz="1500" b="1" spc="35" dirty="0">
                <a:latin typeface="Tahoma"/>
                <a:cs typeface="Tahoma"/>
              </a:rPr>
              <a:t>: </a:t>
            </a:r>
            <a:r>
              <a:rPr lang="en-US" sz="1500" spc="15" dirty="0" smtClean="0">
                <a:latin typeface="Verdana"/>
                <a:cs typeface="Verdana"/>
              </a:rPr>
              <a:t>Corn flour, wheat flour, white corn, sorghum, wheat.</a:t>
            </a:r>
            <a:endParaRPr sz="15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2190" y="1753133"/>
            <a:ext cx="9034145" cy="2024380"/>
            <a:chOff x="572190" y="1753133"/>
            <a:chExt cx="9034145" cy="2024380"/>
          </a:xfrm>
        </p:grpSpPr>
        <p:sp>
          <p:nvSpPr>
            <p:cNvPr id="3" name="object 3"/>
            <p:cNvSpPr/>
            <p:nvPr/>
          </p:nvSpPr>
          <p:spPr>
            <a:xfrm>
              <a:off x="572190" y="1753133"/>
              <a:ext cx="9034145" cy="518159"/>
            </a:xfrm>
            <a:custGeom>
              <a:avLst/>
              <a:gdLst/>
              <a:ahLst/>
              <a:cxnLst/>
              <a:rect l="l" t="t" r="r" b="b"/>
              <a:pathLst>
                <a:path w="9034145" h="518160">
                  <a:moveTo>
                    <a:pt x="9033624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9033624" y="518160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5D47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72185" y="2271293"/>
              <a:ext cx="9034145" cy="1506220"/>
            </a:xfrm>
            <a:custGeom>
              <a:avLst/>
              <a:gdLst/>
              <a:ahLst/>
              <a:cxnLst/>
              <a:rect l="l" t="t" r="r" b="b"/>
              <a:pathLst>
                <a:path w="9034145" h="1506220">
                  <a:moveTo>
                    <a:pt x="9033624" y="0"/>
                  </a:moveTo>
                  <a:lnTo>
                    <a:pt x="962698" y="0"/>
                  </a:lnTo>
                  <a:lnTo>
                    <a:pt x="0" y="0"/>
                  </a:lnTo>
                  <a:lnTo>
                    <a:pt x="0" y="1506220"/>
                  </a:lnTo>
                  <a:lnTo>
                    <a:pt x="962698" y="1506220"/>
                  </a:lnTo>
                  <a:lnTo>
                    <a:pt x="9033624" y="1506220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F6F3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72185" y="4767160"/>
            <a:ext cx="9034145" cy="1351280"/>
          </a:xfrm>
          <a:custGeom>
            <a:avLst/>
            <a:gdLst/>
            <a:ahLst/>
            <a:cxnLst/>
            <a:rect l="l" t="t" r="r" b="b"/>
            <a:pathLst>
              <a:path w="9034145" h="1351279">
                <a:moveTo>
                  <a:pt x="9033624" y="0"/>
                </a:moveTo>
                <a:lnTo>
                  <a:pt x="962698" y="0"/>
                </a:lnTo>
                <a:lnTo>
                  <a:pt x="0" y="0"/>
                </a:lnTo>
                <a:lnTo>
                  <a:pt x="0" y="1351064"/>
                </a:lnTo>
                <a:lnTo>
                  <a:pt x="962698" y="1351064"/>
                </a:lnTo>
                <a:lnTo>
                  <a:pt x="9033624" y="1351064"/>
                </a:lnTo>
                <a:lnTo>
                  <a:pt x="9033624" y="0"/>
                </a:lnTo>
                <a:close/>
              </a:path>
            </a:pathLst>
          </a:custGeom>
          <a:solidFill>
            <a:srgbClr val="F6F3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840" y="1746783"/>
            <a:ext cx="9046845" cy="530860"/>
          </a:xfrm>
          <a:custGeom>
            <a:avLst/>
            <a:gdLst/>
            <a:ahLst/>
            <a:cxnLst/>
            <a:rect l="l" t="t" r="r" b="b"/>
            <a:pathLst>
              <a:path w="9046845" h="530860">
                <a:moveTo>
                  <a:pt x="0" y="524510"/>
                </a:moveTo>
                <a:lnTo>
                  <a:pt x="9046335" y="524510"/>
                </a:lnTo>
              </a:path>
              <a:path w="9046845" h="530860">
                <a:moveTo>
                  <a:pt x="6350" y="0"/>
                </a:moveTo>
                <a:lnTo>
                  <a:pt x="6350" y="530860"/>
                </a:lnTo>
              </a:path>
              <a:path w="9046845" h="530860">
                <a:moveTo>
                  <a:pt x="9039985" y="0"/>
                </a:moveTo>
                <a:lnTo>
                  <a:pt x="9039985" y="53086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2190" y="1753133"/>
            <a:ext cx="9034145" cy="464871"/>
          </a:xfrm>
          <a:prstGeom prst="rect">
            <a:avLst/>
          </a:prstGeom>
          <a:solidFill>
            <a:srgbClr val="5D472B"/>
          </a:solidFill>
          <a:ln w="12700">
            <a:solidFill>
              <a:srgbClr val="FFFF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lang="en-US" sz="2800" b="1" spc="65" dirty="0" smtClean="0">
                <a:solidFill>
                  <a:srgbClr val="FFFFFF"/>
                </a:solidFill>
                <a:latin typeface="Tahoma"/>
                <a:cs typeface="Tahoma"/>
              </a:rPr>
              <a:t>Other measures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4301" y="2682746"/>
            <a:ext cx="5105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595" dirty="0">
                <a:solidFill>
                  <a:srgbClr val="5D472B"/>
                </a:solidFill>
                <a:latin typeface="Tahoma"/>
                <a:cs typeface="Tahoma"/>
              </a:rPr>
              <a:t>12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6323" y="2453131"/>
            <a:ext cx="7823200" cy="1331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8300"/>
              </a:lnSpc>
              <a:spcBef>
                <a:spcPts val="100"/>
              </a:spcBef>
              <a:tabLst>
                <a:tab pos="6556375" algn="l"/>
              </a:tabLst>
            </a:pPr>
            <a:r>
              <a:rPr lang="en-US" sz="2400" b="1" spc="80" dirty="0" smtClean="0">
                <a:latin typeface="Tahoma"/>
                <a:cs typeface="Tahoma"/>
              </a:rPr>
              <a:t>Constitution of a strategic corn reserve (emergency measure)</a:t>
            </a:r>
          </a:p>
          <a:p>
            <a:pPr marR="5080">
              <a:lnSpc>
                <a:spcPct val="108300"/>
              </a:lnSpc>
              <a:spcBef>
                <a:spcPts val="100"/>
              </a:spcBef>
              <a:tabLst>
                <a:tab pos="6556375" algn="l"/>
              </a:tabLst>
            </a:pPr>
            <a:r>
              <a:rPr lang="en-US" sz="1500" spc="35" dirty="0" smtClean="0">
                <a:latin typeface="Verdana"/>
                <a:cs typeface="Verdana"/>
              </a:rPr>
              <a:t>Purchase of 800 thousand to 1 million tons of corn with resources from SEGALMEX.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1601" y="3929378"/>
            <a:ext cx="5238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90" dirty="0">
                <a:solidFill>
                  <a:srgbClr val="5D472B"/>
                </a:solidFill>
                <a:latin typeface="Tahoma"/>
                <a:cs typeface="Tahoma"/>
              </a:rPr>
              <a:t>13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13623" y="3754628"/>
            <a:ext cx="7730490" cy="96885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5592445" algn="l"/>
              </a:tabLst>
            </a:pPr>
            <a:r>
              <a:rPr lang="en-US" sz="2400" b="1" spc="75" dirty="0" smtClean="0">
                <a:latin typeface="Tahoma"/>
                <a:cs typeface="Tahoma"/>
              </a:rPr>
              <a:t>Guarantee prices in corn, beans, rice and milk</a:t>
            </a:r>
          </a:p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5592445" algn="l"/>
              </a:tabLst>
            </a:pPr>
            <a:r>
              <a:rPr lang="en-US" sz="1500" spc="30" dirty="0" smtClean="0">
                <a:latin typeface="Verdana"/>
                <a:cs typeface="Verdana"/>
              </a:rPr>
              <a:t>SEGALMEX will continue to implement the Guarantee Price Program that establishes a minimum purchase price for small producers.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9694" y="5099810"/>
            <a:ext cx="5607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395" dirty="0">
                <a:solidFill>
                  <a:srgbClr val="5D472B"/>
                </a:solidFill>
                <a:latin typeface="Tahoma"/>
                <a:cs typeface="Tahoma"/>
              </a:rPr>
              <a:t>14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26323" y="5010403"/>
            <a:ext cx="5989955" cy="7745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7500"/>
              </a:lnSpc>
              <a:spcBef>
                <a:spcPts val="100"/>
              </a:spcBef>
            </a:pPr>
            <a:r>
              <a:rPr lang="en-US" sz="2400" b="1" spc="70" dirty="0" smtClean="0">
                <a:latin typeface="Tahoma"/>
                <a:cs typeface="Tahoma"/>
              </a:rPr>
              <a:t>Strengthening of the Supply Program (DICONSA /LICONSA).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04797" y="680210"/>
            <a:ext cx="3295803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0" dirty="0" smtClean="0">
                <a:solidFill>
                  <a:srgbClr val="5D472B"/>
                </a:solidFill>
                <a:latin typeface="Tahoma"/>
                <a:cs typeface="Tahoma"/>
              </a:rPr>
              <a:t>Other measures</a:t>
            </a:r>
            <a:endParaRPr sz="2900" dirty="0">
              <a:latin typeface="Tahoma"/>
              <a:cs typeface="Tahom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59490" y="564641"/>
            <a:ext cx="693420" cy="698500"/>
            <a:chOff x="559490" y="564641"/>
            <a:chExt cx="693420" cy="698500"/>
          </a:xfrm>
        </p:grpSpPr>
        <p:sp>
          <p:nvSpPr>
            <p:cNvPr id="16" name="object 16"/>
            <p:cNvSpPr/>
            <p:nvPr/>
          </p:nvSpPr>
          <p:spPr>
            <a:xfrm>
              <a:off x="572190" y="577341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200"/>
                  </a:lnTo>
                  <a:lnTo>
                    <a:pt x="114868" y="82520"/>
                  </a:lnTo>
                  <a:lnTo>
                    <a:pt x="81922" y="115706"/>
                  </a:lnTo>
                  <a:lnTo>
                    <a:pt x="53808" y="153240"/>
                  </a:lnTo>
                  <a:lnTo>
                    <a:pt x="31042" y="194600"/>
                  </a:lnTo>
                  <a:lnTo>
                    <a:pt x="14140" y="239266"/>
                  </a:lnTo>
                  <a:lnTo>
                    <a:pt x="3621" y="286718"/>
                  </a:lnTo>
                  <a:lnTo>
                    <a:pt x="0" y="336435"/>
                  </a:lnTo>
                  <a:lnTo>
                    <a:pt x="3621" y="386149"/>
                  </a:lnTo>
                  <a:lnTo>
                    <a:pt x="14140" y="433599"/>
                  </a:lnTo>
                  <a:lnTo>
                    <a:pt x="31042" y="478263"/>
                  </a:lnTo>
                  <a:lnTo>
                    <a:pt x="53808" y="519621"/>
                  </a:lnTo>
                  <a:lnTo>
                    <a:pt x="81922" y="557153"/>
                  </a:lnTo>
                  <a:lnTo>
                    <a:pt x="114868" y="590339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1"/>
                  </a:lnTo>
                  <a:lnTo>
                    <a:pt x="333992" y="672858"/>
                  </a:lnTo>
                  <a:lnTo>
                    <a:pt x="383347" y="669211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9"/>
                  </a:lnTo>
                  <a:lnTo>
                    <a:pt x="586061" y="557153"/>
                  </a:lnTo>
                  <a:lnTo>
                    <a:pt x="614176" y="519621"/>
                  </a:lnTo>
                  <a:lnTo>
                    <a:pt x="636942" y="478263"/>
                  </a:lnTo>
                  <a:lnTo>
                    <a:pt x="653843" y="433599"/>
                  </a:lnTo>
                  <a:lnTo>
                    <a:pt x="664363" y="386149"/>
                  </a:lnTo>
                  <a:lnTo>
                    <a:pt x="667984" y="336435"/>
                  </a:lnTo>
                  <a:lnTo>
                    <a:pt x="664363" y="286718"/>
                  </a:lnTo>
                  <a:lnTo>
                    <a:pt x="653843" y="239266"/>
                  </a:lnTo>
                  <a:lnTo>
                    <a:pt x="636942" y="194600"/>
                  </a:lnTo>
                  <a:lnTo>
                    <a:pt x="614176" y="153240"/>
                  </a:lnTo>
                  <a:lnTo>
                    <a:pt x="586061" y="115706"/>
                  </a:lnTo>
                  <a:lnTo>
                    <a:pt x="553115" y="82520"/>
                  </a:lnTo>
                  <a:lnTo>
                    <a:pt x="515854" y="54200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5D47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72190" y="577341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5D47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700601" y="541021"/>
            <a:ext cx="4108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229" dirty="0">
                <a:solidFill>
                  <a:srgbClr val="FFFFFF"/>
                </a:solidFill>
              </a:rPr>
              <a:t>4</a:t>
            </a:r>
            <a:endParaRPr sz="4400"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1893550" cy="6858000"/>
            <a:chOff x="0" y="0"/>
            <a:chExt cx="11893550" cy="6858000"/>
          </a:xfrm>
        </p:grpSpPr>
        <p:sp>
          <p:nvSpPr>
            <p:cNvPr id="3" name="object 3"/>
            <p:cNvSpPr/>
            <p:nvPr/>
          </p:nvSpPr>
          <p:spPr>
            <a:xfrm>
              <a:off x="533397" y="1698993"/>
              <a:ext cx="9034145" cy="518159"/>
            </a:xfrm>
            <a:custGeom>
              <a:avLst/>
              <a:gdLst/>
              <a:ahLst/>
              <a:cxnLst/>
              <a:rect l="l" t="t" r="r" b="b"/>
              <a:pathLst>
                <a:path w="9034145" h="518160">
                  <a:moveTo>
                    <a:pt x="9033624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9033624" y="518160"/>
                  </a:lnTo>
                  <a:lnTo>
                    <a:pt x="9033624" y="0"/>
                  </a:lnTo>
                  <a:close/>
                </a:path>
              </a:pathLst>
            </a:custGeom>
            <a:solidFill>
              <a:srgbClr val="5D47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87" y="2217165"/>
              <a:ext cx="9034145" cy="1967230"/>
            </a:xfrm>
            <a:custGeom>
              <a:avLst/>
              <a:gdLst/>
              <a:ahLst/>
              <a:cxnLst/>
              <a:rect l="l" t="t" r="r" b="b"/>
              <a:pathLst>
                <a:path w="9034145" h="1967229">
                  <a:moveTo>
                    <a:pt x="962698" y="0"/>
                  </a:moveTo>
                  <a:lnTo>
                    <a:pt x="0" y="0"/>
                  </a:lnTo>
                  <a:lnTo>
                    <a:pt x="0" y="1966633"/>
                  </a:lnTo>
                  <a:lnTo>
                    <a:pt x="962698" y="1966633"/>
                  </a:lnTo>
                  <a:lnTo>
                    <a:pt x="962698" y="0"/>
                  </a:lnTo>
                  <a:close/>
                </a:path>
                <a:path w="9034145" h="1967229">
                  <a:moveTo>
                    <a:pt x="9033637" y="0"/>
                  </a:moveTo>
                  <a:lnTo>
                    <a:pt x="962710" y="0"/>
                  </a:lnTo>
                  <a:lnTo>
                    <a:pt x="962710" y="1966633"/>
                  </a:lnTo>
                  <a:lnTo>
                    <a:pt x="9033637" y="1966633"/>
                  </a:lnTo>
                  <a:lnTo>
                    <a:pt x="9033637" y="0"/>
                  </a:lnTo>
                  <a:close/>
                </a:path>
              </a:pathLst>
            </a:custGeom>
            <a:solidFill>
              <a:srgbClr val="F6F3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7047" y="2210803"/>
              <a:ext cx="9046845" cy="12700"/>
            </a:xfrm>
            <a:custGeom>
              <a:avLst/>
              <a:gdLst/>
              <a:ahLst/>
              <a:cxnLst/>
              <a:rect l="l" t="t" r="r" b="b"/>
              <a:pathLst>
                <a:path w="9046845" h="12700">
                  <a:moveTo>
                    <a:pt x="0" y="0"/>
                  </a:moveTo>
                  <a:lnTo>
                    <a:pt x="9046335" y="0"/>
                  </a:lnTo>
                  <a:lnTo>
                    <a:pt x="9046335" y="12700"/>
                  </a:lnTo>
                  <a:lnTo>
                    <a:pt x="0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3397" y="1692643"/>
              <a:ext cx="9034145" cy="530860"/>
            </a:xfrm>
            <a:custGeom>
              <a:avLst/>
              <a:gdLst/>
              <a:ahLst/>
              <a:cxnLst/>
              <a:rect l="l" t="t" r="r" b="b"/>
              <a:pathLst>
                <a:path w="9034145" h="530860">
                  <a:moveTo>
                    <a:pt x="0" y="0"/>
                  </a:moveTo>
                  <a:lnTo>
                    <a:pt x="0" y="530860"/>
                  </a:lnTo>
                </a:path>
                <a:path w="9034145" h="530860">
                  <a:moveTo>
                    <a:pt x="9033635" y="0"/>
                  </a:moveTo>
                  <a:lnTo>
                    <a:pt x="9033635" y="53086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3397" y="1698993"/>
            <a:ext cx="9034145" cy="464230"/>
          </a:xfrm>
          <a:prstGeom prst="rect">
            <a:avLst/>
          </a:prstGeom>
          <a:solidFill>
            <a:srgbClr val="5D472B"/>
          </a:solidFill>
          <a:ln w="12700">
            <a:solidFill>
              <a:srgbClr val="FFFF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lang="en-US" sz="2800" b="1" spc="65" dirty="0" smtClean="0">
                <a:solidFill>
                  <a:srgbClr val="FFFFFF"/>
                </a:solidFill>
                <a:latin typeface="Tahoma"/>
                <a:cs typeface="Tahoma"/>
              </a:rPr>
              <a:t>Other measures</a:t>
            </a:r>
            <a:endParaRPr lang="en-US" sz="28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713" y="2856483"/>
            <a:ext cx="5130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b="1" spc="-585" dirty="0">
                <a:solidFill>
                  <a:srgbClr val="5D472B"/>
                </a:solidFill>
                <a:latin typeface="Tahoma"/>
                <a:cs typeface="Tahoma"/>
              </a:rPr>
              <a:t>15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7538" y="2465323"/>
            <a:ext cx="648966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n-US" sz="2400" b="1" spc="70" dirty="0" smtClean="0">
                <a:latin typeface="Tahoma"/>
                <a:cs typeface="Tahoma"/>
              </a:rPr>
              <a:t>Private participation in the PACIC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74838" y="2909058"/>
            <a:ext cx="7818120" cy="1009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095" marR="236854" indent="-252095">
              <a:lnSpc>
                <a:spcPct val="108800"/>
              </a:lnSpc>
              <a:spcBef>
                <a:spcPts val="100"/>
              </a:spcBef>
              <a:buFont typeface="Arial MT"/>
              <a:buChar char="•"/>
              <a:tabLst>
                <a:tab pos="287655" algn="l"/>
                <a:tab pos="288290" algn="l"/>
              </a:tabLst>
            </a:pPr>
            <a:r>
              <a:rPr sz="1500" dirty="0"/>
              <a:t>	</a:t>
            </a:r>
            <a:r>
              <a:rPr lang="en-US" sz="1500" spc="25" dirty="0" smtClean="0">
                <a:latin typeface="Verdana"/>
                <a:cs typeface="Verdana"/>
              </a:rPr>
              <a:t>Coordination committed to the government for six months, extendable after the impact assessment.</a:t>
            </a:r>
          </a:p>
          <a:p>
            <a:pPr marL="252095" marR="236854" indent="-252095">
              <a:lnSpc>
                <a:spcPct val="108800"/>
              </a:lnSpc>
              <a:spcBef>
                <a:spcPts val="100"/>
              </a:spcBef>
              <a:buFont typeface="Arial MT"/>
              <a:buChar char="•"/>
              <a:tabLst>
                <a:tab pos="287655" algn="l"/>
                <a:tab pos="288290" algn="l"/>
              </a:tabLst>
            </a:pPr>
            <a:r>
              <a:rPr sz="1500" dirty="0"/>
              <a:t>	</a:t>
            </a:r>
            <a:r>
              <a:rPr lang="en-US" sz="1500" spc="-50" dirty="0" smtClean="0">
                <a:latin typeface="Verdana"/>
                <a:cs typeface="Verdana"/>
              </a:rPr>
              <a:t>It is expected that after the presidential announcement, more companies will join this space for dialogue and agreement.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0901" y="4660898"/>
            <a:ext cx="5467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00" dirty="0">
                <a:solidFill>
                  <a:srgbClr val="5D472B"/>
                </a:solidFill>
                <a:latin typeface="Tahoma"/>
                <a:cs typeface="Tahoma"/>
              </a:rPr>
              <a:t>16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74838" y="4172203"/>
            <a:ext cx="7797800" cy="15713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32840">
              <a:lnSpc>
                <a:spcPct val="108300"/>
              </a:lnSpc>
              <a:spcBef>
                <a:spcPts val="100"/>
              </a:spcBef>
            </a:pPr>
            <a:r>
              <a:rPr lang="en-US" sz="2400" b="1" spc="85" dirty="0" smtClean="0">
                <a:latin typeface="Tahoma"/>
                <a:cs typeface="Tahoma"/>
              </a:rPr>
              <a:t>No increase in prices of </a:t>
            </a:r>
            <a:r>
              <a:rPr lang="en-US" sz="2400" b="1" spc="85" dirty="0" err="1" smtClean="0">
                <a:latin typeface="Tahoma"/>
                <a:cs typeface="Tahoma"/>
              </a:rPr>
              <a:t>Telmex</a:t>
            </a:r>
            <a:r>
              <a:rPr lang="en-US" sz="2400" b="1" spc="85" dirty="0" smtClean="0">
                <a:latin typeface="Tahoma"/>
                <a:cs typeface="Tahoma"/>
              </a:rPr>
              <a:t> and </a:t>
            </a:r>
            <a:r>
              <a:rPr lang="en-US" sz="2400" b="1" spc="85" dirty="0" err="1" smtClean="0">
                <a:latin typeface="Tahoma"/>
                <a:cs typeface="Tahoma"/>
              </a:rPr>
              <a:t>Telcel</a:t>
            </a:r>
            <a:r>
              <a:rPr lang="en-US" sz="2400" b="1" spc="85" dirty="0" smtClean="0">
                <a:latin typeface="Tahoma"/>
                <a:cs typeface="Tahoma"/>
              </a:rPr>
              <a:t> services</a:t>
            </a:r>
          </a:p>
          <a:p>
            <a:pPr marL="12700" marR="1132840">
              <a:lnSpc>
                <a:spcPct val="108300"/>
              </a:lnSpc>
              <a:spcBef>
                <a:spcPts val="100"/>
              </a:spcBef>
            </a:pPr>
            <a:r>
              <a:rPr lang="en-US" sz="1500" spc="40" dirty="0" smtClean="0">
                <a:latin typeface="Verdana"/>
                <a:cs typeface="Verdana"/>
              </a:rPr>
              <a:t>With this measure announced by </a:t>
            </a:r>
            <a:r>
              <a:rPr lang="en-US" sz="1500" spc="40" dirty="0" err="1" smtClean="0">
                <a:latin typeface="Verdana"/>
                <a:cs typeface="Verdana"/>
              </a:rPr>
              <a:t>Telmex</a:t>
            </a:r>
            <a:r>
              <a:rPr lang="en-US" sz="1500" spc="40" dirty="0" smtClean="0">
                <a:latin typeface="Verdana"/>
                <a:cs typeface="Verdana"/>
              </a:rPr>
              <a:t> on May 2, it stands in solidarity with helping to reduce the generalized inflationary pressure that is affecting most countries, including Mexico.</a:t>
            </a:r>
            <a:endParaRPr sz="15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04797" y="341377"/>
            <a:ext cx="3524403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100" dirty="0" smtClean="0">
                <a:solidFill>
                  <a:srgbClr val="5D472B"/>
                </a:solidFill>
                <a:latin typeface="Tahoma"/>
                <a:cs typeface="Tahoma"/>
              </a:rPr>
              <a:t>Other measures</a:t>
            </a:r>
            <a:endParaRPr lang="en-US" sz="2900" dirty="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59490" y="228218"/>
            <a:ext cx="693420" cy="698500"/>
            <a:chOff x="559490" y="228218"/>
            <a:chExt cx="693420" cy="698500"/>
          </a:xfrm>
        </p:grpSpPr>
        <p:sp>
          <p:nvSpPr>
            <p:cNvPr id="15" name="object 15"/>
            <p:cNvSpPr/>
            <p:nvPr/>
          </p:nvSpPr>
          <p:spPr>
            <a:xfrm>
              <a:off x="572190" y="240918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333992" y="0"/>
                  </a:moveTo>
                  <a:lnTo>
                    <a:pt x="284637" y="3647"/>
                  </a:lnTo>
                  <a:lnTo>
                    <a:pt x="237530" y="14243"/>
                  </a:lnTo>
                  <a:lnTo>
                    <a:pt x="193189" y="31268"/>
                  </a:lnTo>
                  <a:lnTo>
                    <a:pt x="152130" y="54199"/>
                  </a:lnTo>
                  <a:lnTo>
                    <a:pt x="114868" y="82518"/>
                  </a:lnTo>
                  <a:lnTo>
                    <a:pt x="81922" y="115704"/>
                  </a:lnTo>
                  <a:lnTo>
                    <a:pt x="53808" y="153237"/>
                  </a:lnTo>
                  <a:lnTo>
                    <a:pt x="31042" y="194595"/>
                  </a:lnTo>
                  <a:lnTo>
                    <a:pt x="14140" y="239259"/>
                  </a:lnTo>
                  <a:lnTo>
                    <a:pt x="3621" y="286708"/>
                  </a:lnTo>
                  <a:lnTo>
                    <a:pt x="0" y="336422"/>
                  </a:lnTo>
                  <a:lnTo>
                    <a:pt x="3621" y="386140"/>
                  </a:lnTo>
                  <a:lnTo>
                    <a:pt x="14140" y="433592"/>
                  </a:lnTo>
                  <a:lnTo>
                    <a:pt x="31042" y="478258"/>
                  </a:lnTo>
                  <a:lnTo>
                    <a:pt x="53808" y="519618"/>
                  </a:lnTo>
                  <a:lnTo>
                    <a:pt x="81922" y="557151"/>
                  </a:lnTo>
                  <a:lnTo>
                    <a:pt x="114868" y="590338"/>
                  </a:lnTo>
                  <a:lnTo>
                    <a:pt x="152130" y="618658"/>
                  </a:lnTo>
                  <a:lnTo>
                    <a:pt x="193189" y="641590"/>
                  </a:lnTo>
                  <a:lnTo>
                    <a:pt x="237530" y="658614"/>
                  </a:lnTo>
                  <a:lnTo>
                    <a:pt x="284637" y="669210"/>
                  </a:lnTo>
                  <a:lnTo>
                    <a:pt x="333992" y="672858"/>
                  </a:lnTo>
                  <a:lnTo>
                    <a:pt x="383347" y="669210"/>
                  </a:lnTo>
                  <a:lnTo>
                    <a:pt x="430453" y="658614"/>
                  </a:lnTo>
                  <a:lnTo>
                    <a:pt x="474794" y="641590"/>
                  </a:lnTo>
                  <a:lnTo>
                    <a:pt x="515854" y="618658"/>
                  </a:lnTo>
                  <a:lnTo>
                    <a:pt x="553115" y="590338"/>
                  </a:lnTo>
                  <a:lnTo>
                    <a:pt x="586061" y="557151"/>
                  </a:lnTo>
                  <a:lnTo>
                    <a:pt x="614176" y="519618"/>
                  </a:lnTo>
                  <a:lnTo>
                    <a:pt x="636942" y="478258"/>
                  </a:lnTo>
                  <a:lnTo>
                    <a:pt x="653843" y="433592"/>
                  </a:lnTo>
                  <a:lnTo>
                    <a:pt x="664363" y="386140"/>
                  </a:lnTo>
                  <a:lnTo>
                    <a:pt x="667984" y="336422"/>
                  </a:lnTo>
                  <a:lnTo>
                    <a:pt x="664363" y="286708"/>
                  </a:lnTo>
                  <a:lnTo>
                    <a:pt x="653843" y="239259"/>
                  </a:lnTo>
                  <a:lnTo>
                    <a:pt x="636942" y="194595"/>
                  </a:lnTo>
                  <a:lnTo>
                    <a:pt x="614176" y="153237"/>
                  </a:lnTo>
                  <a:lnTo>
                    <a:pt x="586061" y="115704"/>
                  </a:lnTo>
                  <a:lnTo>
                    <a:pt x="553115" y="82518"/>
                  </a:lnTo>
                  <a:lnTo>
                    <a:pt x="515854" y="54199"/>
                  </a:lnTo>
                  <a:lnTo>
                    <a:pt x="474794" y="31268"/>
                  </a:lnTo>
                  <a:lnTo>
                    <a:pt x="430453" y="14243"/>
                  </a:lnTo>
                  <a:lnTo>
                    <a:pt x="383347" y="3647"/>
                  </a:lnTo>
                  <a:lnTo>
                    <a:pt x="333992" y="0"/>
                  </a:lnTo>
                  <a:close/>
                </a:path>
              </a:pathLst>
            </a:custGeom>
            <a:solidFill>
              <a:srgbClr val="5D47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72190" y="240918"/>
              <a:ext cx="668020" cy="673100"/>
            </a:xfrm>
            <a:custGeom>
              <a:avLst/>
              <a:gdLst/>
              <a:ahLst/>
              <a:cxnLst/>
              <a:rect l="l" t="t" r="r" b="b"/>
              <a:pathLst>
                <a:path w="668019" h="673100">
                  <a:moveTo>
                    <a:pt x="0" y="336430"/>
                  </a:moveTo>
                  <a:lnTo>
                    <a:pt x="3621" y="286715"/>
                  </a:lnTo>
                  <a:lnTo>
                    <a:pt x="14140" y="239264"/>
                  </a:lnTo>
                  <a:lnTo>
                    <a:pt x="31042" y="194599"/>
                  </a:lnTo>
                  <a:lnTo>
                    <a:pt x="53808" y="153240"/>
                  </a:lnTo>
                  <a:lnTo>
                    <a:pt x="81922" y="115707"/>
                  </a:lnTo>
                  <a:lnTo>
                    <a:pt x="114868" y="82520"/>
                  </a:lnTo>
                  <a:lnTo>
                    <a:pt x="152129" y="54201"/>
                  </a:lnTo>
                  <a:lnTo>
                    <a:pt x="193189" y="31268"/>
                  </a:lnTo>
                  <a:lnTo>
                    <a:pt x="237530" y="14244"/>
                  </a:lnTo>
                  <a:lnTo>
                    <a:pt x="284637" y="3647"/>
                  </a:lnTo>
                  <a:lnTo>
                    <a:pt x="333992" y="0"/>
                  </a:lnTo>
                  <a:lnTo>
                    <a:pt x="383347" y="3647"/>
                  </a:lnTo>
                  <a:lnTo>
                    <a:pt x="430453" y="14244"/>
                  </a:lnTo>
                  <a:lnTo>
                    <a:pt x="474795" y="31268"/>
                  </a:lnTo>
                  <a:lnTo>
                    <a:pt x="515854" y="54201"/>
                  </a:lnTo>
                  <a:lnTo>
                    <a:pt x="553115" y="82520"/>
                  </a:lnTo>
                  <a:lnTo>
                    <a:pt x="586061" y="115707"/>
                  </a:lnTo>
                  <a:lnTo>
                    <a:pt x="614176" y="153240"/>
                  </a:lnTo>
                  <a:lnTo>
                    <a:pt x="636942" y="194599"/>
                  </a:lnTo>
                  <a:lnTo>
                    <a:pt x="653843" y="239264"/>
                  </a:lnTo>
                  <a:lnTo>
                    <a:pt x="664363" y="286715"/>
                  </a:lnTo>
                  <a:lnTo>
                    <a:pt x="667984" y="336430"/>
                  </a:lnTo>
                  <a:lnTo>
                    <a:pt x="664363" y="386145"/>
                  </a:lnTo>
                  <a:lnTo>
                    <a:pt x="653843" y="433595"/>
                  </a:lnTo>
                  <a:lnTo>
                    <a:pt x="636942" y="478260"/>
                  </a:lnTo>
                  <a:lnTo>
                    <a:pt x="614176" y="519619"/>
                  </a:lnTo>
                  <a:lnTo>
                    <a:pt x="586061" y="557153"/>
                  </a:lnTo>
                  <a:lnTo>
                    <a:pt x="553115" y="590339"/>
                  </a:lnTo>
                  <a:lnTo>
                    <a:pt x="515854" y="618659"/>
                  </a:lnTo>
                  <a:lnTo>
                    <a:pt x="474795" y="641591"/>
                  </a:lnTo>
                  <a:lnTo>
                    <a:pt x="430453" y="658616"/>
                  </a:lnTo>
                  <a:lnTo>
                    <a:pt x="383347" y="669212"/>
                  </a:lnTo>
                  <a:lnTo>
                    <a:pt x="333992" y="672860"/>
                  </a:lnTo>
                  <a:lnTo>
                    <a:pt x="284637" y="669212"/>
                  </a:lnTo>
                  <a:lnTo>
                    <a:pt x="237530" y="658616"/>
                  </a:lnTo>
                  <a:lnTo>
                    <a:pt x="193189" y="641591"/>
                  </a:lnTo>
                  <a:lnTo>
                    <a:pt x="152129" y="618659"/>
                  </a:lnTo>
                  <a:lnTo>
                    <a:pt x="114868" y="590339"/>
                  </a:lnTo>
                  <a:lnTo>
                    <a:pt x="81922" y="557153"/>
                  </a:lnTo>
                  <a:lnTo>
                    <a:pt x="53808" y="519619"/>
                  </a:lnTo>
                  <a:lnTo>
                    <a:pt x="31042" y="478260"/>
                  </a:lnTo>
                  <a:lnTo>
                    <a:pt x="14140" y="433595"/>
                  </a:lnTo>
                  <a:lnTo>
                    <a:pt x="3621" y="386145"/>
                  </a:lnTo>
                  <a:lnTo>
                    <a:pt x="0" y="336430"/>
                  </a:lnTo>
                  <a:close/>
                </a:path>
              </a:pathLst>
            </a:custGeom>
            <a:ln w="25400">
              <a:solidFill>
                <a:srgbClr val="5D47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00601" y="202692"/>
            <a:ext cx="4108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229" dirty="0">
                <a:solidFill>
                  <a:srgbClr val="FFFFFF"/>
                </a:solidFill>
              </a:rPr>
              <a:t>4</a:t>
            </a:r>
            <a:endParaRPr sz="4400"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128016"/>
            <a:ext cx="7399655" cy="86106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520"/>
              </a:spcBef>
            </a:pPr>
            <a:r>
              <a:rPr lang="en-US" spc="95" dirty="0"/>
              <a:t>Budget to be invested by the Federal Government</a:t>
            </a:r>
            <a:endParaRPr spc="80"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47148" y="147916"/>
            <a:ext cx="2303779" cy="49783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8607590" y="2360193"/>
            <a:ext cx="250190" cy="3545840"/>
          </a:xfrm>
          <a:custGeom>
            <a:avLst/>
            <a:gdLst/>
            <a:ahLst/>
            <a:cxnLst/>
            <a:rect l="l" t="t" r="r" b="b"/>
            <a:pathLst>
              <a:path w="250190" h="3545840">
                <a:moveTo>
                  <a:pt x="250166" y="3545802"/>
                </a:moveTo>
                <a:lnTo>
                  <a:pt x="195156" y="3517415"/>
                </a:lnTo>
                <a:lnTo>
                  <a:pt x="171931" y="3484446"/>
                </a:lnTo>
                <a:lnTo>
                  <a:pt x="152560" y="3441196"/>
                </a:lnTo>
                <a:lnTo>
                  <a:pt x="137794" y="3389341"/>
                </a:lnTo>
                <a:lnTo>
                  <a:pt x="128384" y="3330557"/>
                </a:lnTo>
                <a:lnTo>
                  <a:pt x="125081" y="3266521"/>
                </a:lnTo>
                <a:lnTo>
                  <a:pt x="125085" y="2052171"/>
                </a:lnTo>
                <a:lnTo>
                  <a:pt x="121781" y="1988136"/>
                </a:lnTo>
                <a:lnTo>
                  <a:pt x="112371" y="1929353"/>
                </a:lnTo>
                <a:lnTo>
                  <a:pt x="97605" y="1877500"/>
                </a:lnTo>
                <a:lnTo>
                  <a:pt x="78234" y="1834252"/>
                </a:lnTo>
                <a:lnTo>
                  <a:pt x="55009" y="1801285"/>
                </a:lnTo>
                <a:lnTo>
                  <a:pt x="0" y="1772901"/>
                </a:lnTo>
                <a:lnTo>
                  <a:pt x="28680" y="1765524"/>
                </a:lnTo>
                <a:lnTo>
                  <a:pt x="78234" y="1711545"/>
                </a:lnTo>
                <a:lnTo>
                  <a:pt x="97605" y="1668295"/>
                </a:lnTo>
                <a:lnTo>
                  <a:pt x="112371" y="1616440"/>
                </a:lnTo>
                <a:lnTo>
                  <a:pt x="121781" y="1557656"/>
                </a:lnTo>
                <a:lnTo>
                  <a:pt x="125085" y="1493620"/>
                </a:lnTo>
                <a:lnTo>
                  <a:pt x="125085" y="279274"/>
                </a:lnTo>
                <a:lnTo>
                  <a:pt x="128388" y="215239"/>
                </a:lnTo>
                <a:lnTo>
                  <a:pt x="137798" y="156456"/>
                </a:lnTo>
                <a:lnTo>
                  <a:pt x="152564" y="104602"/>
                </a:lnTo>
                <a:lnTo>
                  <a:pt x="171935" y="61353"/>
                </a:lnTo>
                <a:lnTo>
                  <a:pt x="195160" y="28385"/>
                </a:lnTo>
                <a:lnTo>
                  <a:pt x="221489" y="7375"/>
                </a:lnTo>
                <a:lnTo>
                  <a:pt x="250170" y="0"/>
                </a:lnTo>
              </a:path>
            </a:pathLst>
          </a:custGeom>
          <a:ln w="28575">
            <a:solidFill>
              <a:srgbClr val="B38E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419590" y="2598420"/>
            <a:ext cx="1800225" cy="1782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895" marR="86360" indent="-1270" algn="ctr">
              <a:lnSpc>
                <a:spcPct val="100000"/>
              </a:lnSpc>
              <a:spcBef>
                <a:spcPts val="100"/>
              </a:spcBef>
            </a:pPr>
            <a:r>
              <a:rPr lang="en-US" sz="1400" b="1" spc="45" dirty="0" smtClean="0">
                <a:latin typeface="Tahoma"/>
                <a:cs typeface="Tahoma"/>
              </a:rPr>
              <a:t>Contribution of the Federal Government</a:t>
            </a:r>
            <a:r>
              <a:rPr sz="1400" b="1" spc="15" dirty="0" smtClean="0">
                <a:latin typeface="Tahoma"/>
                <a:cs typeface="Tahoma"/>
              </a:rPr>
              <a:t>:</a:t>
            </a:r>
            <a:endParaRPr sz="1400" dirty="0">
              <a:latin typeface="Tahoma"/>
              <a:cs typeface="Tahoma"/>
            </a:endParaRPr>
          </a:p>
          <a:p>
            <a:pPr marR="39370" algn="ctr">
              <a:lnSpc>
                <a:spcPct val="100000"/>
              </a:lnSpc>
              <a:spcBef>
                <a:spcPts val="520"/>
              </a:spcBef>
            </a:pPr>
            <a:r>
              <a:rPr sz="4000" b="1" spc="-575" dirty="0">
                <a:solidFill>
                  <a:srgbClr val="B38E5D"/>
                </a:solidFill>
                <a:latin typeface="Tahoma"/>
                <a:cs typeface="Tahoma"/>
              </a:rPr>
              <a:t>1.4%</a:t>
            </a:r>
            <a:endParaRPr sz="40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1400" b="1" spc="45" dirty="0" smtClean="0">
                <a:latin typeface="Tahoma"/>
                <a:cs typeface="Tahoma"/>
              </a:rPr>
              <a:t>of estimated 2022 GDP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8729611" y="798842"/>
            <a:ext cx="3134360" cy="1265731"/>
          </a:xfrm>
          <a:prstGeom prst="rect">
            <a:avLst/>
          </a:prstGeom>
          <a:ln w="28575">
            <a:solidFill>
              <a:srgbClr val="6E152E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1440" marR="83185" algn="just">
              <a:lnSpc>
                <a:spcPct val="99900"/>
              </a:lnSpc>
              <a:spcBef>
                <a:spcPts val="270"/>
              </a:spcBef>
            </a:pPr>
            <a:r>
              <a:rPr lang="en-US" sz="1600" u="sng" spc="-20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Without the IEPS and the additional stimuli, inflation in April 1-Q would have been </a:t>
            </a:r>
            <a:r>
              <a:rPr lang="en-US" sz="1600" u="sng" spc="-2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10.0%</a:t>
            </a:r>
            <a:r>
              <a:rPr lang="en-US" sz="1600" u="sng" spc="-20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and not </a:t>
            </a:r>
            <a:r>
              <a:rPr lang="en-US" sz="1600" u="sng" spc="-2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7.7%</a:t>
            </a:r>
            <a:r>
              <a:rPr lang="en-US" sz="1600" u="sng" spc="-20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as it turned out.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7931" y="1176020"/>
            <a:ext cx="7319645" cy="93044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065" marR="5080" algn="ctr">
              <a:lnSpc>
                <a:spcPct val="101099"/>
              </a:lnSpc>
              <a:spcBef>
                <a:spcPts val="75"/>
              </a:spcBef>
            </a:pPr>
            <a:r>
              <a:rPr lang="en-US" sz="2000" b="1" spc="60" dirty="0">
                <a:solidFill>
                  <a:srgbClr val="235B4E"/>
                </a:solidFill>
                <a:latin typeface="Tahoma"/>
                <a:cs typeface="Tahoma"/>
              </a:rPr>
              <a:t>Budget programs with contributions to control </a:t>
            </a:r>
            <a:r>
              <a:rPr lang="en-US" sz="2000" b="1" spc="60" dirty="0" smtClean="0">
                <a:solidFill>
                  <a:srgbClr val="235B4E"/>
                </a:solidFill>
                <a:latin typeface="Tahoma"/>
                <a:cs typeface="Tahoma"/>
              </a:rPr>
              <a:t>inflation</a:t>
            </a:r>
          </a:p>
          <a:p>
            <a:pPr marL="12065" marR="5080" algn="ctr">
              <a:lnSpc>
                <a:spcPct val="101099"/>
              </a:lnSpc>
              <a:spcBef>
                <a:spcPts val="75"/>
              </a:spcBef>
            </a:pPr>
            <a:r>
              <a:rPr sz="2000" spc="-15" dirty="0" smtClean="0">
                <a:solidFill>
                  <a:srgbClr val="235B4E"/>
                </a:solidFill>
                <a:latin typeface="Verdana"/>
                <a:cs typeface="Verdana"/>
              </a:rPr>
              <a:t>(</a:t>
            </a:r>
            <a:r>
              <a:rPr lang="en-US" sz="2000" spc="-15" dirty="0">
                <a:solidFill>
                  <a:srgbClr val="235B4E"/>
                </a:solidFill>
                <a:latin typeface="Verdana"/>
                <a:cs typeface="Verdana"/>
              </a:rPr>
              <a:t>Millions of pesos</a:t>
            </a:r>
            <a:r>
              <a:rPr sz="2000" spc="-150" dirty="0" smtClean="0">
                <a:solidFill>
                  <a:srgbClr val="235B4E"/>
                </a:solidFill>
                <a:latin typeface="Verdana"/>
                <a:cs typeface="Verdana"/>
              </a:rPr>
              <a:t>)</a:t>
            </a:r>
            <a:endParaRPr sz="2000" dirty="0">
              <a:latin typeface="Verdana"/>
              <a:cs typeface="Verdana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32260"/>
              </p:ext>
            </p:extLst>
          </p:nvPr>
        </p:nvGraphicFramePr>
        <p:xfrm>
          <a:off x="565078" y="2234297"/>
          <a:ext cx="7846695" cy="4016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6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7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600" b="1" spc="70" dirty="0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Concept</a:t>
                      </a:r>
                      <a:endParaRPr sz="1600" dirty="0">
                        <a:latin typeface="Tahoma"/>
                        <a:cs typeface="Tahoma"/>
                      </a:endParaRPr>
                    </a:p>
                  </a:txBody>
                  <a:tcPr marL="0" marR="0" marT="9207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8B6B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40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700" b="1" spc="20" dirty="0">
                          <a:latin typeface="Tahoma"/>
                          <a:cs typeface="Tahoma"/>
                        </a:rPr>
                        <a:t>A.</a:t>
                      </a:r>
                      <a:r>
                        <a:rPr sz="17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700" b="1" spc="50" dirty="0" smtClean="0">
                          <a:latin typeface="Tahoma"/>
                          <a:cs typeface="Tahoma"/>
                        </a:rPr>
                        <a:t>Food safety</a:t>
                      </a:r>
                      <a:endParaRPr sz="1700" dirty="0">
                        <a:latin typeface="Tahoma"/>
                        <a:cs typeface="Tahoma"/>
                      </a:endParaRPr>
                    </a:p>
                  </a:txBody>
                  <a:tcPr marL="0" marR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Sowing Life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651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ts val="1914"/>
                        </a:lnSpc>
                        <a:spcBef>
                          <a:spcPts val="450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Production for Well-being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150">
                <a:tc>
                  <a:txBody>
                    <a:bodyPr/>
                    <a:lstStyle/>
                    <a:p>
                      <a:pPr marL="461009">
                        <a:lnSpc>
                          <a:spcPts val="1910"/>
                        </a:lnSpc>
                        <a:spcBef>
                          <a:spcPts val="455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Guarantee Prices for Basic Food Products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778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Fertilizers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5879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Milk supply and acquisition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651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160">
                <a:tc>
                  <a:txBody>
                    <a:bodyPr/>
                    <a:lstStyle/>
                    <a:p>
                      <a:pPr marL="461009">
                        <a:lnSpc>
                          <a:spcPts val="1914"/>
                        </a:lnSpc>
                        <a:spcBef>
                          <a:spcPts val="450"/>
                        </a:spcBef>
                      </a:pPr>
                      <a:r>
                        <a:rPr lang="en-US" sz="1600" dirty="0" smtClean="0">
                          <a:latin typeface="Verdana"/>
                          <a:cs typeface="Verdana"/>
                        </a:rPr>
                        <a:t>Rural Supply Program by </a:t>
                      </a:r>
                      <a:r>
                        <a:rPr lang="en-US" sz="1600" dirty="0" err="1" smtClean="0">
                          <a:latin typeface="Verdana"/>
                          <a:cs typeface="Verdana"/>
                        </a:rPr>
                        <a:t>Diconsa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030"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lang="en-US" sz="1600" spc="40" dirty="0" smtClean="0">
                          <a:latin typeface="Verdana"/>
                          <a:cs typeface="Verdana"/>
                        </a:rPr>
                        <a:t>Program for the Promotion of Agriculture, Livestock, Fisheries and Aquaculture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2413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250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700" b="1" spc="20" dirty="0">
                          <a:latin typeface="Tahoma"/>
                          <a:cs typeface="Tahoma"/>
                        </a:rPr>
                        <a:t>B.</a:t>
                      </a:r>
                      <a:r>
                        <a:rPr sz="17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700" b="1" spc="45" dirty="0" smtClean="0">
                          <a:latin typeface="Tahoma"/>
                          <a:cs typeface="Tahoma"/>
                        </a:rPr>
                        <a:t>Domestic electricity subsidy</a:t>
                      </a:r>
                      <a:endParaRPr sz="1700" dirty="0">
                        <a:latin typeface="Tahoma"/>
                        <a:cs typeface="Tahoma"/>
                      </a:endParaRPr>
                    </a:p>
                  </a:txBody>
                  <a:tcPr marL="0" marR="0" marT="4635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91C32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920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700" b="1" spc="10" dirty="0">
                          <a:latin typeface="Tahoma"/>
                          <a:cs typeface="Tahoma"/>
                        </a:rPr>
                        <a:t>C.</a:t>
                      </a:r>
                      <a:r>
                        <a:rPr sz="17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1700" b="1" spc="45" dirty="0" smtClean="0">
                          <a:latin typeface="Tahoma"/>
                          <a:cs typeface="Tahoma"/>
                        </a:rPr>
                        <a:t>Gasoline subsidy</a:t>
                      </a:r>
                      <a:endParaRPr sz="1700" dirty="0">
                        <a:latin typeface="Tahoma"/>
                        <a:cs typeface="Tahoma"/>
                      </a:endParaRPr>
                    </a:p>
                  </a:txBody>
                  <a:tcPr marL="0" marR="0" marT="129539" marB="0">
                    <a:lnL w="28575">
                      <a:solidFill>
                        <a:srgbClr val="691C32"/>
                      </a:solidFill>
                      <a:prstDash val="solid"/>
                    </a:lnL>
                    <a:lnR w="28575">
                      <a:solidFill>
                        <a:srgbClr val="691C32"/>
                      </a:solidFill>
                      <a:prstDash val="solid"/>
                    </a:lnR>
                    <a:lnT w="28575">
                      <a:solidFill>
                        <a:srgbClr val="691C32"/>
                      </a:solidFill>
                      <a:prstDash val="solid"/>
                    </a:lnT>
                    <a:lnB w="28575">
                      <a:solidFill>
                        <a:srgbClr val="691C32"/>
                      </a:solidFill>
                      <a:prstDash val="solid"/>
                    </a:lnB>
                    <a:solidFill>
                      <a:srgbClr val="E1D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565078" y="6251247"/>
            <a:ext cx="1720922" cy="364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100" spc="65" dirty="0" smtClean="0">
                <a:latin typeface="Verdana"/>
                <a:cs typeface="Verdana"/>
              </a:rPr>
              <a:t>Estimated amount</a:t>
            </a:r>
            <a:r>
              <a:rPr sz="1100" spc="-165" dirty="0" smtClean="0">
                <a:latin typeface="Verdana"/>
                <a:cs typeface="Verdana"/>
              </a:rPr>
              <a:t>.  </a:t>
            </a:r>
            <a:endParaRPr lang="es-419" sz="1100" spc="-165" dirty="0" smtClean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100" spc="50" dirty="0" smtClean="0">
                <a:latin typeface="Verdana"/>
                <a:cs typeface="Verdana"/>
              </a:rPr>
              <a:t>Source</a:t>
            </a:r>
            <a:r>
              <a:rPr sz="1100" spc="-270" dirty="0" smtClean="0">
                <a:latin typeface="Verdana"/>
                <a:cs typeface="Verdana"/>
              </a:rPr>
              <a:t>:</a:t>
            </a:r>
            <a:r>
              <a:rPr sz="1100" spc="-95" dirty="0" smtClean="0">
                <a:latin typeface="Verdana"/>
                <a:cs typeface="Verdana"/>
              </a:rPr>
              <a:t> </a:t>
            </a:r>
            <a:r>
              <a:rPr sz="1100" spc="-85" dirty="0">
                <a:latin typeface="Verdana"/>
                <a:cs typeface="Verdana"/>
              </a:rPr>
              <a:t>S</a:t>
            </a:r>
            <a:r>
              <a:rPr sz="1100" spc="70" dirty="0">
                <a:latin typeface="Verdana"/>
                <a:cs typeface="Verdana"/>
              </a:rPr>
              <a:t>H</a:t>
            </a:r>
            <a:r>
              <a:rPr sz="1100" spc="15" dirty="0">
                <a:latin typeface="Verdana"/>
                <a:cs typeface="Verdana"/>
              </a:rPr>
              <a:t>C</a:t>
            </a:r>
            <a:r>
              <a:rPr sz="1100" spc="125" dirty="0">
                <a:latin typeface="Verdana"/>
                <a:cs typeface="Verdana"/>
              </a:rPr>
              <a:t>P</a:t>
            </a:r>
            <a:endParaRPr sz="11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26925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798986" y="6622795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solidFill>
                  <a:srgbClr val="898989"/>
                </a:solidFill>
                <a:latin typeface="Verdana"/>
                <a:cs typeface="Verdana"/>
              </a:rPr>
              <a:t>9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31197" y="302399"/>
            <a:ext cx="2304986" cy="49679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3668" y="228601"/>
            <a:ext cx="802513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419" spc="80" dirty="0" smtClean="0"/>
              <a:t>Products </a:t>
            </a:r>
            <a:r>
              <a:rPr lang="en-US" spc="80" dirty="0"/>
              <a:t>of the basic basket (PROFECO)</a:t>
            </a:r>
            <a:endParaRPr spc="65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83805"/>
              </p:ext>
            </p:extLst>
          </p:nvPr>
        </p:nvGraphicFramePr>
        <p:xfrm>
          <a:off x="4041812" y="1002283"/>
          <a:ext cx="4729478" cy="5565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2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429">
                <a:tc>
                  <a:txBody>
                    <a:bodyPr/>
                    <a:lstStyle/>
                    <a:p>
                      <a:pPr marR="99695" algn="r">
                        <a:lnSpc>
                          <a:spcPts val="1600"/>
                        </a:lnSpc>
                      </a:pPr>
                      <a:r>
                        <a:rPr sz="1400" b="1" spc="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No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38E5D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ts val="1600"/>
                        </a:lnSpc>
                      </a:pPr>
                      <a:r>
                        <a:rPr sz="1400" b="1" spc="55" dirty="0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Product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38E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sz="1400" b="1" spc="5" dirty="0" err="1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Uni</a:t>
                      </a:r>
                      <a:r>
                        <a:rPr lang="es-419" sz="1400" b="1" spc="5" dirty="0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400" b="1" spc="5" dirty="0" smtClean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*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38E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marL="635" algn="ctr">
                        <a:lnSpc>
                          <a:spcPts val="162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0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Canola or corn oil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piece of 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9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46</a:t>
                      </a:r>
                      <a:r>
                        <a:rPr sz="1400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ml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2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Grain rice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ts val="162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3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Canned tuna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4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cans of 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140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g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886">
                <a:tc>
                  <a:txBody>
                    <a:bodyPr/>
                    <a:lstStyle/>
                    <a:p>
                      <a:pPr marR="170180" algn="r">
                        <a:lnSpc>
                          <a:spcPts val="1639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4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Brown sugar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5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Beef steak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6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15" dirty="0" smtClean="0">
                          <a:latin typeface="Verdana"/>
                          <a:cs typeface="Verdana"/>
                        </a:rPr>
                        <a:t>Onion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7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5" dirty="0" smtClean="0">
                          <a:latin typeface="Verdana"/>
                          <a:cs typeface="Verdana"/>
                        </a:rPr>
                        <a:t>J</a:t>
                      </a:r>
                      <a:r>
                        <a:rPr sz="1400" spc="-5" dirty="0" err="1" smtClean="0">
                          <a:latin typeface="Verdana"/>
                          <a:cs typeface="Verdana"/>
                        </a:rPr>
                        <a:t>ala</a:t>
                      </a:r>
                      <a:r>
                        <a:rPr sz="1400" dirty="0" err="1" smtClean="0">
                          <a:latin typeface="Verdana"/>
                          <a:cs typeface="Verdana"/>
                        </a:rPr>
                        <a:t>peño</a:t>
                      </a:r>
                      <a:r>
                        <a:rPr lang="es-419" sz="1400" dirty="0" smtClean="0">
                          <a:latin typeface="Verdana"/>
                          <a:cs typeface="Verdana"/>
                        </a:rPr>
                        <a:t> pepper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L="635" algn="ctr">
                        <a:lnSpc>
                          <a:spcPts val="163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8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5" dirty="0" smtClean="0">
                          <a:latin typeface="Verdana"/>
                          <a:cs typeface="Verdana"/>
                        </a:rPr>
                        <a:t>Pork chop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9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0"/>
                        </a:lnSpc>
                      </a:pP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Beans in grain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spc="-5" dirty="0">
                          <a:latin typeface="Verdana"/>
                          <a:cs typeface="Verdana"/>
                        </a:rPr>
                        <a:t>90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39065" algn="r">
                        <a:lnSpc>
                          <a:spcPts val="1625"/>
                        </a:lnSpc>
                      </a:pPr>
                      <a:r>
                        <a:rPr sz="1400" spc="-185" dirty="0">
                          <a:latin typeface="Verdana"/>
                          <a:cs typeface="Verdana"/>
                        </a:rPr>
                        <a:t>10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White chicken egg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spc="-1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8</a:t>
                      </a:r>
                      <a:r>
                        <a:rPr sz="14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419" sz="1400" dirty="0" smtClean="0">
                          <a:latin typeface="Verdana"/>
                          <a:cs typeface="Verdana"/>
                        </a:rPr>
                        <a:t>pieces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65735" algn="r">
                        <a:lnSpc>
                          <a:spcPts val="1620"/>
                        </a:lnSpc>
                      </a:pPr>
                      <a:r>
                        <a:rPr sz="1400" spc="-395" dirty="0">
                          <a:latin typeface="Verdana"/>
                          <a:cs typeface="Verdana"/>
                        </a:rPr>
                        <a:t>11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Toilet soap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419" sz="1400" dirty="0" smtClean="0">
                          <a:latin typeface="Verdana"/>
                          <a:cs typeface="Verdana"/>
                        </a:rPr>
                        <a:t>piece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47955" algn="r">
                        <a:lnSpc>
                          <a:spcPts val="1639"/>
                        </a:lnSpc>
                      </a:pPr>
                      <a:r>
                        <a:rPr sz="1400" spc="-250" dirty="0">
                          <a:latin typeface="Verdana"/>
                          <a:cs typeface="Verdana"/>
                        </a:rPr>
                        <a:t>12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5" dirty="0" err="1" smtClean="0">
                          <a:latin typeface="Verdana"/>
                          <a:cs typeface="Verdana"/>
                        </a:rPr>
                        <a:t>Saladet</a:t>
                      </a:r>
                      <a:r>
                        <a:rPr lang="tr-TR" sz="1400" spc="-5" dirty="0" smtClean="0">
                          <a:latin typeface="Verdana"/>
                          <a:cs typeface="Verdana"/>
                        </a:rPr>
                        <a:t>te</a:t>
                      </a: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 tomato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7955" algn="r">
                        <a:lnSpc>
                          <a:spcPts val="1639"/>
                        </a:lnSpc>
                      </a:pPr>
                      <a:r>
                        <a:rPr sz="1400" spc="-254" dirty="0">
                          <a:latin typeface="Verdana"/>
                          <a:cs typeface="Verdana"/>
                        </a:rPr>
                        <a:t>13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35" dirty="0" smtClean="0">
                          <a:latin typeface="Verdana"/>
                          <a:cs typeface="Verdana"/>
                        </a:rPr>
                        <a:t>Milk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liters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39065" algn="r">
                        <a:lnSpc>
                          <a:spcPts val="1635"/>
                        </a:lnSpc>
                      </a:pPr>
                      <a:r>
                        <a:rPr sz="1400" spc="-185" dirty="0">
                          <a:latin typeface="Verdana"/>
                          <a:cs typeface="Verdana"/>
                        </a:rPr>
                        <a:t>14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sz="1400" spc="45" dirty="0" smtClean="0">
                          <a:latin typeface="Verdana"/>
                          <a:cs typeface="Verdana"/>
                        </a:rPr>
                        <a:t>L</a:t>
                      </a:r>
                      <a:r>
                        <a:rPr lang="es-419" sz="1400" spc="45" dirty="0" smtClean="0">
                          <a:latin typeface="Verdana"/>
                          <a:cs typeface="Verdana"/>
                        </a:rPr>
                        <a:t>emo</a:t>
                      </a:r>
                      <a:r>
                        <a:rPr sz="1400" spc="45" dirty="0" smtClean="0">
                          <a:latin typeface="Verdana"/>
                          <a:cs typeface="Verdana"/>
                        </a:rPr>
                        <a:t>n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7320" algn="r">
                        <a:lnSpc>
                          <a:spcPts val="1630"/>
                        </a:lnSpc>
                      </a:pPr>
                      <a:r>
                        <a:rPr sz="1400" spc="-254" dirty="0">
                          <a:latin typeface="Verdana"/>
                          <a:cs typeface="Verdana"/>
                        </a:rPr>
                        <a:t>15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25" dirty="0" smtClean="0">
                          <a:latin typeface="Verdana"/>
                          <a:cs typeface="Verdana"/>
                        </a:rPr>
                        <a:t>Apple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43510" algn="r">
                        <a:lnSpc>
                          <a:spcPts val="1630"/>
                        </a:lnSpc>
                      </a:pPr>
                      <a:r>
                        <a:rPr sz="1400" spc="-225" dirty="0">
                          <a:latin typeface="Verdana"/>
                          <a:cs typeface="Verdana"/>
                        </a:rPr>
                        <a:t>16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s-419" sz="1400" spc="-10" dirty="0" smtClean="0">
                          <a:latin typeface="Verdana"/>
                          <a:cs typeface="Verdana"/>
                        </a:rPr>
                        <a:t>Orange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5415" algn="r">
                        <a:lnSpc>
                          <a:spcPts val="1625"/>
                        </a:lnSpc>
                      </a:pPr>
                      <a:r>
                        <a:rPr sz="1400" spc="-235" dirty="0">
                          <a:latin typeface="Verdana"/>
                          <a:cs typeface="Verdana"/>
                        </a:rPr>
                        <a:t>17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0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Box bread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0" dirty="0" smtClean="0">
                          <a:latin typeface="Verdana"/>
                          <a:cs typeface="Verdana"/>
                        </a:rPr>
                        <a:t>p</a:t>
                      </a: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ackage of 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6</a:t>
                      </a:r>
                      <a:r>
                        <a:rPr sz="1400" spc="-10" dirty="0" smtClean="0">
                          <a:latin typeface="Verdana"/>
                          <a:cs typeface="Verdana"/>
                        </a:rPr>
                        <a:t>8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0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g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40970" algn="r">
                        <a:lnSpc>
                          <a:spcPts val="1625"/>
                        </a:lnSpc>
                      </a:pPr>
                      <a:r>
                        <a:rPr sz="1400" spc="-204" dirty="0">
                          <a:latin typeface="Verdana"/>
                          <a:cs typeface="Verdana"/>
                        </a:rPr>
                        <a:t>18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45" dirty="0" smtClean="0">
                          <a:latin typeface="Verdana"/>
                          <a:cs typeface="Verdana"/>
                        </a:rPr>
                        <a:t>Potato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3510" algn="r">
                        <a:lnSpc>
                          <a:spcPts val="1620"/>
                        </a:lnSpc>
                      </a:pPr>
                      <a:r>
                        <a:rPr sz="1400" spc="-225" dirty="0">
                          <a:latin typeface="Verdana"/>
                          <a:cs typeface="Verdana"/>
                        </a:rPr>
                        <a:t>19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45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Toilet paper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bag of 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4</a:t>
                      </a:r>
                      <a:r>
                        <a:rPr sz="1400" spc="-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p</a:t>
                      </a:r>
                      <a:r>
                        <a:rPr sz="1400" spc="-5" dirty="0" smtClean="0">
                          <a:latin typeface="Verdana"/>
                          <a:cs typeface="Verdana"/>
                        </a:rPr>
                        <a:t>i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lang="es-419" sz="1400" spc="-5" dirty="0" smtClean="0">
                          <a:latin typeface="Verdana"/>
                          <a:cs typeface="Verdana"/>
                        </a:rPr>
                        <a:t>ces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18745" algn="r">
                        <a:lnSpc>
                          <a:spcPts val="1639"/>
                        </a:lnSpc>
                      </a:pPr>
                      <a:r>
                        <a:rPr sz="1400" spc="-30" dirty="0">
                          <a:latin typeface="Verdana"/>
                          <a:cs typeface="Verdana"/>
                        </a:rPr>
                        <a:t>20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Pasta for soup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0" dirty="0" smtClean="0">
                          <a:latin typeface="Verdana"/>
                          <a:cs typeface="Verdana"/>
                        </a:rPr>
                        <a:t>p</a:t>
                      </a: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ackage of 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220</a:t>
                      </a:r>
                      <a:r>
                        <a:rPr sz="1400" spc="-13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45415" algn="r">
                        <a:lnSpc>
                          <a:spcPts val="1639"/>
                        </a:lnSpc>
                      </a:pPr>
                      <a:r>
                        <a:rPr sz="1400" spc="-240" dirty="0">
                          <a:latin typeface="Verdana"/>
                          <a:cs typeface="Verdana"/>
                        </a:rPr>
                        <a:t>21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10" dirty="0" smtClean="0">
                          <a:latin typeface="Verdana"/>
                          <a:cs typeface="Verdana"/>
                        </a:rPr>
                        <a:t>Whole chicken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27635" algn="r">
                        <a:lnSpc>
                          <a:spcPts val="1635"/>
                        </a:lnSpc>
                      </a:pPr>
                      <a:r>
                        <a:rPr sz="1400" spc="-95" dirty="0">
                          <a:latin typeface="Verdana"/>
                          <a:cs typeface="Verdana"/>
                        </a:rPr>
                        <a:t>22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dirty="0" smtClean="0">
                          <a:latin typeface="Verdana"/>
                          <a:cs typeface="Verdana"/>
                        </a:rPr>
                        <a:t>Canned sardine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can of </a:t>
                      </a:r>
                      <a:r>
                        <a:rPr sz="1400" dirty="0" smtClean="0">
                          <a:latin typeface="Verdana"/>
                          <a:cs typeface="Verdana"/>
                        </a:rPr>
                        <a:t>42</a:t>
                      </a:r>
                      <a:r>
                        <a:rPr sz="1400" spc="-10" dirty="0" smtClean="0">
                          <a:latin typeface="Verdana"/>
                          <a:cs typeface="Verdana"/>
                        </a:rPr>
                        <a:t>5g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2880">
                <a:tc>
                  <a:txBody>
                    <a:bodyPr/>
                    <a:lstStyle/>
                    <a:p>
                      <a:pPr marR="127000" algn="r">
                        <a:lnSpc>
                          <a:spcPts val="1630"/>
                        </a:lnSpc>
                      </a:pPr>
                      <a:r>
                        <a:rPr sz="1400" spc="-100" dirty="0">
                          <a:latin typeface="Verdana"/>
                          <a:cs typeface="Verdana"/>
                        </a:rPr>
                        <a:t>23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Corn tortilla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2890">
                <a:tc>
                  <a:txBody>
                    <a:bodyPr/>
                    <a:lstStyle/>
                    <a:p>
                      <a:pPr marR="118745" algn="r">
                        <a:lnSpc>
                          <a:spcPts val="1630"/>
                        </a:lnSpc>
                      </a:pPr>
                      <a:r>
                        <a:rPr sz="1400" spc="-30" dirty="0">
                          <a:latin typeface="Verdana"/>
                          <a:cs typeface="Verdana"/>
                        </a:rPr>
                        <a:t>24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655"/>
                        </a:lnSpc>
                      </a:pPr>
                      <a:r>
                        <a:rPr lang="en-US" sz="1400" spc="-5" dirty="0" smtClean="0">
                          <a:latin typeface="Verdana"/>
                          <a:cs typeface="Verdana"/>
                        </a:rPr>
                        <a:t>Carrot</a:t>
                      </a:r>
                      <a:endParaRPr sz="14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4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g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74079" y="1824863"/>
            <a:ext cx="3200400" cy="2770505"/>
          </a:xfrm>
          <a:custGeom>
            <a:avLst/>
            <a:gdLst/>
            <a:ahLst/>
            <a:cxnLst/>
            <a:rect l="l" t="t" r="r" b="b"/>
            <a:pathLst>
              <a:path w="3200400" h="2770504">
                <a:moveTo>
                  <a:pt x="0" y="0"/>
                </a:moveTo>
                <a:lnTo>
                  <a:pt x="3199851" y="0"/>
                </a:lnTo>
                <a:lnTo>
                  <a:pt x="3199851" y="2769991"/>
                </a:lnTo>
                <a:lnTo>
                  <a:pt x="0" y="2769991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6E15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65519" y="1844547"/>
            <a:ext cx="3030220" cy="117153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85750" marR="5080" indent="-285750" algn="just">
              <a:lnSpc>
                <a:spcPct val="101899"/>
              </a:lnSpc>
              <a:spcBef>
                <a:spcPts val="60"/>
              </a:spcBef>
              <a:buClr>
                <a:srgbClr val="B38E5D"/>
              </a:buClr>
              <a:buFont typeface="Arial MT"/>
              <a:buChar char="•"/>
              <a:tabLst>
                <a:tab pos="285750" algn="l"/>
              </a:tabLst>
            </a:pPr>
            <a:r>
              <a:rPr lang="en-US" sz="1600" b="1" spc="45" dirty="0" smtClean="0">
                <a:latin typeface="Tahoma"/>
                <a:cs typeface="Tahoma"/>
              </a:rPr>
              <a:t>PROFECO Basket </a:t>
            </a:r>
            <a:r>
              <a:rPr sz="1600" b="1" spc="60" dirty="0" smtClean="0">
                <a:latin typeface="Tahoma"/>
                <a:cs typeface="Tahoma"/>
              </a:rPr>
              <a:t>:</a:t>
            </a:r>
            <a:r>
              <a:rPr sz="1600" b="1" spc="65" dirty="0" smtClean="0">
                <a:latin typeface="Tahoma"/>
                <a:cs typeface="Tahoma"/>
              </a:rPr>
              <a:t> </a:t>
            </a:r>
            <a:r>
              <a:rPr sz="1600" b="1" spc="-330" dirty="0" smtClean="0">
                <a:solidFill>
                  <a:srgbClr val="9F2241"/>
                </a:solidFill>
                <a:latin typeface="Tahoma"/>
                <a:cs typeface="Tahoma"/>
              </a:rPr>
              <a:t>13%</a:t>
            </a:r>
            <a:r>
              <a:rPr lang="es-419" sz="1600" b="1" spc="-330" dirty="0" smtClean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n-US" sz="1600" spc="-140" dirty="0" smtClean="0">
                <a:latin typeface="Verdana"/>
                <a:cs typeface="Verdana"/>
              </a:rPr>
              <a:t>of the General Price Index </a:t>
            </a:r>
            <a:r>
              <a:rPr sz="1600" spc="-75" dirty="0" smtClean="0">
                <a:latin typeface="Verdana"/>
                <a:cs typeface="Verdana"/>
              </a:rPr>
              <a:t>(INPC</a:t>
            </a:r>
            <a:r>
              <a:rPr sz="1600" spc="-75" dirty="0">
                <a:latin typeface="Verdana"/>
                <a:cs typeface="Verdana"/>
              </a:rPr>
              <a:t>).</a:t>
            </a:r>
            <a:endParaRPr sz="1600" dirty="0">
              <a:latin typeface="Verdana"/>
              <a:cs typeface="Verdana"/>
            </a:endParaRPr>
          </a:p>
          <a:p>
            <a:pPr marL="285750" marR="5080" indent="-285750" algn="just">
              <a:lnSpc>
                <a:spcPts val="1900"/>
              </a:lnSpc>
              <a:spcBef>
                <a:spcPts val="1260"/>
              </a:spcBef>
              <a:buClr>
                <a:srgbClr val="B38E5D"/>
              </a:buClr>
              <a:buFont typeface="Arial MT"/>
              <a:buChar char="•"/>
              <a:tabLst>
                <a:tab pos="285750" algn="l"/>
              </a:tabLst>
            </a:pPr>
            <a:r>
              <a:rPr lang="es-419" sz="1600" b="1" spc="35" dirty="0" smtClean="0">
                <a:latin typeface="Tahoma"/>
                <a:cs typeface="Tahoma"/>
              </a:rPr>
              <a:t>Energy</a:t>
            </a:r>
            <a:r>
              <a:rPr sz="1600" b="1" spc="35" dirty="0" smtClean="0">
                <a:latin typeface="Tahoma"/>
                <a:cs typeface="Tahoma"/>
              </a:rPr>
              <a:t>: </a:t>
            </a:r>
            <a:r>
              <a:rPr sz="1600" b="1" spc="40" dirty="0" smtClean="0">
                <a:latin typeface="Tahoma"/>
                <a:cs typeface="Tahoma"/>
              </a:rPr>
              <a:t> </a:t>
            </a:r>
            <a:r>
              <a:rPr sz="1600" b="1" spc="-285" dirty="0">
                <a:solidFill>
                  <a:srgbClr val="9F2241"/>
                </a:solidFill>
                <a:latin typeface="Tahoma"/>
                <a:cs typeface="Tahoma"/>
              </a:rPr>
              <a:t>10%</a:t>
            </a:r>
            <a:r>
              <a:rPr sz="1600" b="1" spc="-100" dirty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s-419" sz="1600" spc="25" dirty="0" smtClean="0">
                <a:latin typeface="Verdana"/>
                <a:cs typeface="Verdana"/>
              </a:rPr>
              <a:t>of the</a:t>
            </a:r>
            <a:r>
              <a:rPr sz="1600" spc="25" dirty="0" smtClean="0">
                <a:latin typeface="Verdana"/>
                <a:cs typeface="Verdana"/>
              </a:rPr>
              <a:t> </a:t>
            </a:r>
            <a:r>
              <a:rPr sz="1600" spc="-550" dirty="0" smtClean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INPC.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519" y="3368547"/>
            <a:ext cx="3030220" cy="1164421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85115" marR="5715" indent="-285115">
              <a:lnSpc>
                <a:spcPts val="1900"/>
              </a:lnSpc>
              <a:spcBef>
                <a:spcPts val="180"/>
              </a:spcBef>
              <a:buClr>
                <a:srgbClr val="B38E5D"/>
              </a:buClr>
              <a:buFont typeface="Arial MT"/>
              <a:buChar char="•"/>
              <a:tabLst>
                <a:tab pos="285115" algn="l"/>
                <a:tab pos="285750" algn="l"/>
              </a:tabLst>
            </a:pPr>
            <a:r>
              <a:rPr lang="en-US" sz="1600" b="1" spc="10" dirty="0" smtClean="0">
                <a:latin typeface="Tahoma"/>
                <a:cs typeface="Tahoma"/>
              </a:rPr>
              <a:t>Government authorized rates </a:t>
            </a:r>
            <a:r>
              <a:rPr sz="1600" b="1" spc="-165" dirty="0" smtClean="0">
                <a:latin typeface="Tahoma"/>
                <a:cs typeface="Tahoma"/>
              </a:rPr>
              <a:t>:</a:t>
            </a:r>
            <a:r>
              <a:rPr sz="1600" b="1" spc="-15" dirty="0" smtClean="0">
                <a:latin typeface="Tahoma"/>
                <a:cs typeface="Tahoma"/>
              </a:rPr>
              <a:t> </a:t>
            </a:r>
            <a:r>
              <a:rPr sz="1600" b="1" spc="75" dirty="0">
                <a:solidFill>
                  <a:srgbClr val="9F2241"/>
                </a:solidFill>
                <a:latin typeface="Tahoma"/>
                <a:cs typeface="Tahoma"/>
              </a:rPr>
              <a:t>4</a:t>
            </a:r>
            <a:r>
              <a:rPr sz="1600" b="1" spc="-515" dirty="0">
                <a:solidFill>
                  <a:srgbClr val="9F2241"/>
                </a:solidFill>
                <a:latin typeface="Tahoma"/>
                <a:cs typeface="Tahoma"/>
              </a:rPr>
              <a:t>%</a:t>
            </a:r>
            <a:r>
              <a:rPr sz="1600" b="1" spc="-50" dirty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s-419" sz="1600" b="1" spc="-50" dirty="0" smtClean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s-419" sz="1600" spc="50" dirty="0" smtClean="0">
                <a:latin typeface="Verdana"/>
                <a:cs typeface="Verdana"/>
              </a:rPr>
              <a:t>of the </a:t>
            </a:r>
            <a:r>
              <a:rPr sz="1600" spc="-35" dirty="0" smtClean="0">
                <a:latin typeface="Verdana"/>
                <a:cs typeface="Verdana"/>
              </a:rPr>
              <a:t>I</a:t>
            </a:r>
            <a:r>
              <a:rPr sz="1600" spc="-65" dirty="0" smtClean="0">
                <a:latin typeface="Verdana"/>
                <a:cs typeface="Verdana"/>
              </a:rPr>
              <a:t>N</a:t>
            </a:r>
            <a:r>
              <a:rPr sz="1600" spc="180" dirty="0" smtClean="0">
                <a:latin typeface="Verdana"/>
                <a:cs typeface="Verdana"/>
              </a:rPr>
              <a:t>P</a:t>
            </a:r>
            <a:r>
              <a:rPr sz="1600" spc="25" dirty="0" smtClean="0">
                <a:latin typeface="Verdana"/>
                <a:cs typeface="Verdana"/>
              </a:rPr>
              <a:t>C</a:t>
            </a:r>
            <a:r>
              <a:rPr sz="1600" spc="-245" dirty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  <a:p>
            <a:pPr marL="285115" marR="5080" indent="-285115">
              <a:lnSpc>
                <a:spcPts val="1900"/>
              </a:lnSpc>
              <a:spcBef>
                <a:spcPts val="1310"/>
              </a:spcBef>
              <a:buClr>
                <a:srgbClr val="B38E5D"/>
              </a:buClr>
              <a:buFont typeface="Arial MT"/>
              <a:buChar char="•"/>
              <a:tabLst>
                <a:tab pos="285115" algn="l"/>
                <a:tab pos="285750" algn="l"/>
              </a:tabLst>
            </a:pPr>
            <a:r>
              <a:rPr lang="es-419" sz="1600" b="1" spc="55" dirty="0" smtClean="0">
                <a:latin typeface="Tahoma"/>
                <a:cs typeface="Tahoma"/>
              </a:rPr>
              <a:t>Total proportion</a:t>
            </a:r>
            <a:r>
              <a:rPr sz="1600" b="1" spc="-5" dirty="0" smtClean="0">
                <a:latin typeface="Tahoma"/>
                <a:cs typeface="Tahoma"/>
              </a:rPr>
              <a:t>:</a:t>
            </a:r>
            <a:r>
              <a:rPr sz="1600" b="1" spc="190" dirty="0" smtClean="0">
                <a:latin typeface="Tahoma"/>
                <a:cs typeface="Tahoma"/>
              </a:rPr>
              <a:t> </a:t>
            </a:r>
            <a:r>
              <a:rPr sz="1600" b="1" spc="-210" dirty="0">
                <a:solidFill>
                  <a:srgbClr val="9F2241"/>
                </a:solidFill>
                <a:latin typeface="Tahoma"/>
                <a:cs typeface="Tahoma"/>
              </a:rPr>
              <a:t>27%</a:t>
            </a:r>
            <a:r>
              <a:rPr sz="1600" b="1" spc="-75" dirty="0">
                <a:solidFill>
                  <a:srgbClr val="9F2241"/>
                </a:solidFill>
                <a:latin typeface="Tahoma"/>
                <a:cs typeface="Tahoma"/>
              </a:rPr>
              <a:t> </a:t>
            </a:r>
            <a:r>
              <a:rPr lang="es-419" sz="1600" spc="25" dirty="0" smtClean="0">
                <a:latin typeface="Verdana"/>
                <a:cs typeface="Verdana"/>
              </a:rPr>
              <a:t>of the</a:t>
            </a:r>
            <a:r>
              <a:rPr sz="1600" spc="25" dirty="0" smtClean="0">
                <a:latin typeface="Verdana"/>
                <a:cs typeface="Verdana"/>
              </a:rPr>
              <a:t> </a:t>
            </a:r>
            <a:r>
              <a:rPr sz="1600" spc="-550" dirty="0" smtClean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INPC.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64180" y="1867915"/>
            <a:ext cx="2837815" cy="193617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lang="en-US" spc="35" dirty="0">
                <a:latin typeface="Verdana"/>
                <a:cs typeface="Verdana"/>
              </a:rPr>
              <a:t>From</a:t>
            </a:r>
            <a:r>
              <a:rPr spc="170" dirty="0" smtClean="0">
                <a:latin typeface="Verdana"/>
                <a:cs typeface="Verdana"/>
              </a:rPr>
              <a:t> </a:t>
            </a:r>
            <a:r>
              <a:rPr b="1" spc="-195" dirty="0">
                <a:solidFill>
                  <a:srgbClr val="B38E5D"/>
                </a:solidFill>
                <a:latin typeface="Tahoma"/>
                <a:cs typeface="Tahoma"/>
              </a:rPr>
              <a:t>7.5%</a:t>
            </a:r>
            <a:r>
              <a:rPr b="1" spc="-50" dirty="0">
                <a:solidFill>
                  <a:srgbClr val="B38E5D"/>
                </a:solidFill>
                <a:latin typeface="Tahoma"/>
                <a:cs typeface="Tahoma"/>
              </a:rPr>
              <a:t> </a:t>
            </a:r>
            <a:r>
              <a:rPr lang="en-US" spc="55" dirty="0">
                <a:latin typeface="Verdana"/>
                <a:cs typeface="Verdana"/>
              </a:rPr>
              <a:t>of March </a:t>
            </a:r>
            <a:r>
              <a:rPr lang="en-US" spc="55" dirty="0" smtClean="0">
                <a:latin typeface="Verdana"/>
                <a:cs typeface="Verdana"/>
              </a:rPr>
              <a:t>inflation</a:t>
            </a:r>
            <a:r>
              <a:rPr spc="-440" dirty="0" smtClean="0">
                <a:latin typeface="Verdana"/>
                <a:cs typeface="Verdana"/>
              </a:rPr>
              <a:t>:</a:t>
            </a:r>
            <a:endParaRPr dirty="0">
              <a:latin typeface="Verdana"/>
              <a:cs typeface="Verdana"/>
            </a:endParaRPr>
          </a:p>
          <a:p>
            <a:pPr marL="93345" indent="-81280">
              <a:lnSpc>
                <a:spcPct val="100000"/>
              </a:lnSpc>
              <a:spcBef>
                <a:spcPts val="1560"/>
              </a:spcBef>
              <a:buClr>
                <a:srgbClr val="B38E5D"/>
              </a:buClr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lang="en-US" b="1" spc="140" dirty="0">
                <a:latin typeface="Tahoma"/>
                <a:cs typeface="Tahoma"/>
              </a:rPr>
              <a:t>Food </a:t>
            </a:r>
            <a:r>
              <a:rPr lang="en-US" spc="140" dirty="0">
                <a:latin typeface="Tahoma"/>
                <a:cs typeface="Tahoma"/>
              </a:rPr>
              <a:t>was</a:t>
            </a:r>
            <a:r>
              <a:rPr lang="en-US" b="1" spc="140" dirty="0">
                <a:latin typeface="Tahoma"/>
                <a:cs typeface="Tahoma"/>
              </a:rPr>
              <a:t> </a:t>
            </a:r>
            <a:r>
              <a:rPr b="1" spc="-90" dirty="0" smtClean="0">
                <a:solidFill>
                  <a:srgbClr val="B38E5D"/>
                </a:solidFill>
                <a:latin typeface="Tahoma"/>
                <a:cs typeface="Tahoma"/>
              </a:rPr>
              <a:t>3</a:t>
            </a:r>
            <a:r>
              <a:rPr b="1" spc="-95" dirty="0" smtClean="0">
                <a:solidFill>
                  <a:srgbClr val="B38E5D"/>
                </a:solidFill>
                <a:latin typeface="Tahoma"/>
                <a:cs typeface="Tahoma"/>
              </a:rPr>
              <a:t>.</a:t>
            </a:r>
            <a:r>
              <a:rPr b="1" spc="40" dirty="0" smtClean="0">
                <a:solidFill>
                  <a:srgbClr val="B38E5D"/>
                </a:solidFill>
                <a:latin typeface="Tahoma"/>
                <a:cs typeface="Tahoma"/>
              </a:rPr>
              <a:t>8</a:t>
            </a:r>
            <a:r>
              <a:rPr b="1" spc="-20" dirty="0" smtClean="0">
                <a:solidFill>
                  <a:srgbClr val="B38E5D"/>
                </a:solidFill>
                <a:latin typeface="Tahoma"/>
                <a:cs typeface="Tahoma"/>
              </a:rPr>
              <a:t> </a:t>
            </a:r>
            <a:r>
              <a:rPr b="1" spc="100" dirty="0">
                <a:solidFill>
                  <a:srgbClr val="B38E5D"/>
                </a:solidFill>
                <a:latin typeface="Tahoma"/>
                <a:cs typeface="Tahoma"/>
              </a:rPr>
              <a:t>pp</a:t>
            </a:r>
            <a:r>
              <a:rPr b="1" spc="-95" dirty="0">
                <a:solidFill>
                  <a:srgbClr val="B38E5D"/>
                </a:solidFill>
                <a:latin typeface="Tahoma"/>
                <a:cs typeface="Tahoma"/>
              </a:rPr>
              <a:t>.</a:t>
            </a:r>
            <a:endParaRPr dirty="0">
              <a:latin typeface="Tahoma"/>
              <a:cs typeface="Tahoma"/>
            </a:endParaRPr>
          </a:p>
          <a:p>
            <a:pPr marL="109855" indent="-97155">
              <a:lnSpc>
                <a:spcPts val="2135"/>
              </a:lnSpc>
              <a:spcBef>
                <a:spcPts val="625"/>
              </a:spcBef>
              <a:buClr>
                <a:srgbClr val="B38E5D"/>
              </a:buClr>
              <a:buSzPct val="94444"/>
              <a:buFont typeface="Arial MT"/>
              <a:buChar char="•"/>
              <a:tabLst>
                <a:tab pos="109855" algn="l"/>
                <a:tab pos="537210" algn="l"/>
                <a:tab pos="1633220" algn="l"/>
              </a:tabLst>
            </a:pPr>
            <a:r>
              <a:rPr lang="en-US" spc="55" dirty="0">
                <a:latin typeface="Verdana"/>
                <a:cs typeface="Verdana"/>
              </a:rPr>
              <a:t>The </a:t>
            </a:r>
            <a:r>
              <a:rPr lang="en-US" b="1" u="sng" spc="55" dirty="0">
                <a:latin typeface="Verdana"/>
                <a:cs typeface="Verdana"/>
              </a:rPr>
              <a:t>PROFECO basket </a:t>
            </a:r>
            <a:r>
              <a:rPr lang="en-US" spc="55" dirty="0">
                <a:latin typeface="Verdana"/>
                <a:cs typeface="Verdana"/>
              </a:rPr>
              <a:t>represented </a:t>
            </a:r>
            <a:r>
              <a:rPr b="1" spc="100" dirty="0">
                <a:solidFill>
                  <a:srgbClr val="B38E5D"/>
                </a:solidFill>
                <a:latin typeface="Tahoma"/>
                <a:cs typeface="Tahoma"/>
              </a:rPr>
              <a:t>1.9</a:t>
            </a:r>
            <a:r>
              <a:rPr b="1" spc="-15" dirty="0" smtClean="0">
                <a:solidFill>
                  <a:srgbClr val="B38E5D"/>
                </a:solidFill>
                <a:latin typeface="Tahoma"/>
                <a:cs typeface="Tahoma"/>
              </a:rPr>
              <a:t> </a:t>
            </a:r>
            <a:r>
              <a:rPr b="1" spc="100" dirty="0">
                <a:solidFill>
                  <a:srgbClr val="B38E5D"/>
                </a:solidFill>
                <a:latin typeface="Tahoma"/>
                <a:cs typeface="Tahoma"/>
              </a:rPr>
              <a:t>pp</a:t>
            </a:r>
            <a:r>
              <a:rPr b="1" spc="-95" dirty="0">
                <a:solidFill>
                  <a:srgbClr val="B38E5D"/>
                </a:solidFill>
                <a:latin typeface="Tahoma"/>
                <a:cs typeface="Tahoma"/>
              </a:rPr>
              <a:t>.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4079" y="4861293"/>
            <a:ext cx="3200400" cy="1409360"/>
          </a:xfrm>
          <a:prstGeom prst="rect">
            <a:avLst/>
          </a:prstGeom>
          <a:ln w="28575">
            <a:solidFill>
              <a:srgbClr val="B38E5D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611505" marR="603250" algn="ctr">
              <a:lnSpc>
                <a:spcPct val="100000"/>
              </a:lnSpc>
              <a:spcBef>
                <a:spcPts val="250"/>
              </a:spcBef>
            </a:pPr>
            <a:r>
              <a:rPr lang="en-US" sz="1600" b="1" spc="45" dirty="0" smtClean="0">
                <a:latin typeface="Tahoma"/>
                <a:cs typeface="Tahoma"/>
              </a:rPr>
              <a:t>PROFECO basket represents</a:t>
            </a:r>
            <a:endParaRPr sz="1600" dirty="0">
              <a:latin typeface="Tahoma"/>
              <a:cs typeface="Tahoma"/>
            </a:endParaRPr>
          </a:p>
          <a:p>
            <a:pPr algn="ctr">
              <a:lnSpc>
                <a:spcPts val="4775"/>
              </a:lnSpc>
            </a:pPr>
            <a:r>
              <a:rPr sz="4000" b="1" spc="-365" dirty="0">
                <a:solidFill>
                  <a:srgbClr val="B38E5D"/>
                </a:solidFill>
                <a:latin typeface="Tahoma"/>
                <a:cs typeface="Tahoma"/>
              </a:rPr>
              <a:t>46%</a:t>
            </a:r>
            <a:endParaRPr sz="4000" dirty="0">
              <a:latin typeface="Tahoma"/>
              <a:cs typeface="Tahoma"/>
            </a:endParaRPr>
          </a:p>
          <a:p>
            <a:pPr marL="535940" marR="474980" algn="ctr">
              <a:lnSpc>
                <a:spcPts val="1900"/>
              </a:lnSpc>
              <a:spcBef>
                <a:spcPts val="175"/>
              </a:spcBef>
            </a:pPr>
            <a:r>
              <a:rPr lang="en-US" sz="1600" b="1" spc="70" dirty="0" smtClean="0">
                <a:latin typeface="Tahoma"/>
                <a:cs typeface="Tahoma"/>
              </a:rPr>
              <a:t>in food inflation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8" y="6593331"/>
            <a:ext cx="601726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5" dirty="0" smtClean="0">
                <a:latin typeface="Verdana"/>
                <a:cs typeface="Verdana"/>
              </a:rPr>
              <a:t>*</a:t>
            </a:r>
            <a:r>
              <a:rPr lang="en-US" sz="1600" spc="-15" dirty="0" smtClean="0">
                <a:latin typeface="Verdana"/>
                <a:cs typeface="Verdana"/>
              </a:rPr>
              <a:t> Weekly consumption of a household of 4 members</a:t>
            </a:r>
            <a:r>
              <a:rPr sz="1600" spc="-10" dirty="0" smtClean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7952" y="1212596"/>
            <a:ext cx="2831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55" dirty="0">
                <a:latin typeface="Tahoma"/>
                <a:cs typeface="Tahoma"/>
              </a:rPr>
              <a:t>Proportion in Inflation</a:t>
            </a:r>
            <a:endParaRPr sz="1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892</Words>
  <Application>Microsoft Office PowerPoint</Application>
  <PresentationFormat>Geniş ekran</PresentationFormat>
  <Paragraphs>196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 MT</vt:lpstr>
      <vt:lpstr>Calibri</vt:lpstr>
      <vt:lpstr>Symbol</vt:lpstr>
      <vt:lpstr>Tahoma</vt:lpstr>
      <vt:lpstr>Times New Roman</vt:lpstr>
      <vt:lpstr>Verdana</vt:lpstr>
      <vt:lpstr>Office Theme</vt:lpstr>
      <vt:lpstr>PACKAGE AGAINST INFLATION AND FAMINE (PACIC)</vt:lpstr>
      <vt:lpstr>1</vt:lpstr>
      <vt:lpstr>2</vt:lpstr>
      <vt:lpstr>2</vt:lpstr>
      <vt:lpstr>3</vt:lpstr>
      <vt:lpstr>4</vt:lpstr>
      <vt:lpstr>4</vt:lpstr>
      <vt:lpstr>Budget to be invested by the Federal Government</vt:lpstr>
      <vt:lpstr>Products of the basic basket (PROFECO)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PACKAGE AGAINST INFLATION AND FAMINE (PACIC)</dc:title>
  <cp:lastModifiedBy>Meksiko Ticaret Müşavirliği</cp:lastModifiedBy>
  <cp:revision>10</cp:revision>
  <dcterms:created xsi:type="dcterms:W3CDTF">2022-05-16T19:44:21Z</dcterms:created>
  <dcterms:modified xsi:type="dcterms:W3CDTF">2022-05-16T23:32:05Z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2022-05-04T00:00:00Z</vt:filetime>
  </property>
  <property fmtid="{D5CDD505-2E9C-101B-9397-08002B2CF9AE}" pid="3" name="LastSaved">
    <vt:filetime>2022-05-16T00:00:00Z</vt:filetime>
  </property>
</Properties>
</file>